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90" r:id="rId3"/>
    <p:sldMasterId id="2147483726" r:id="rId4"/>
    <p:sldMasterId id="2147483751" r:id="rId5"/>
  </p:sldMasterIdLst>
  <p:notesMasterIdLst>
    <p:notesMasterId r:id="rId32"/>
  </p:notesMasterIdLst>
  <p:sldIdLst>
    <p:sldId id="266" r:id="rId6"/>
    <p:sldId id="256" r:id="rId7"/>
    <p:sldId id="298" r:id="rId8"/>
    <p:sldId id="258" r:id="rId9"/>
    <p:sldId id="371" r:id="rId10"/>
    <p:sldId id="470" r:id="rId11"/>
    <p:sldId id="471" r:id="rId12"/>
    <p:sldId id="257" r:id="rId13"/>
    <p:sldId id="469" r:id="rId14"/>
    <p:sldId id="476" r:id="rId15"/>
    <p:sldId id="477" r:id="rId16"/>
    <p:sldId id="465" r:id="rId17"/>
    <p:sldId id="482" r:id="rId18"/>
    <p:sldId id="478" r:id="rId19"/>
    <p:sldId id="479" r:id="rId20"/>
    <p:sldId id="473" r:id="rId21"/>
    <p:sldId id="474" r:id="rId22"/>
    <p:sldId id="481" r:id="rId23"/>
    <p:sldId id="480" r:id="rId24"/>
    <p:sldId id="260" r:id="rId25"/>
    <p:sldId id="475" r:id="rId26"/>
    <p:sldId id="483" r:id="rId27"/>
    <p:sldId id="263" r:id="rId28"/>
    <p:sldId id="379" r:id="rId29"/>
    <p:sldId id="267" r:id="rId30"/>
    <p:sldId id="275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Hind" panose="02000000000000000000" pitchFamily="2" charset="0"/>
      <p:regular r:id="rId34"/>
      <p:bold r:id="rId35"/>
    </p:embeddedFont>
    <p:embeddedFont>
      <p:font typeface="Nunito Light" pitchFamily="2" charset="0"/>
      <p:regular r:id="rId36"/>
      <p: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UTM Avo" panose="02040603050506020204" pitchFamily="18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002060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6" autoAdjust="0"/>
    <p:restoredTop sz="93842" autoAdjust="0"/>
  </p:normalViewPr>
  <p:slideViewPr>
    <p:cSldViewPr snapToGrid="0">
      <p:cViewPr varScale="1">
        <p:scale>
          <a:sx n="110" d="100"/>
          <a:sy n="110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>
          <a:extLst>
            <a:ext uri="{FF2B5EF4-FFF2-40B4-BE49-F238E27FC236}">
              <a16:creationId xmlns:a16="http://schemas.microsoft.com/office/drawing/2014/main" id="{729C3F6D-A574-F7ED-5620-0F04F761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>
            <a:extLst>
              <a:ext uri="{FF2B5EF4-FFF2-40B4-BE49-F238E27FC236}">
                <a16:creationId xmlns:a16="http://schemas.microsoft.com/office/drawing/2014/main" id="{8FF19A3B-0C6A-BBC2-FE58-61E482928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>
            <a:extLst>
              <a:ext uri="{FF2B5EF4-FFF2-40B4-BE49-F238E27FC236}">
                <a16:creationId xmlns:a16="http://schemas.microsoft.com/office/drawing/2014/main" id="{8074F35D-A5AA-8B47-5BE1-004029630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42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FFBF5292-1567-2F6F-F278-A79B94F34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381CC71A-1934-35FF-C544-FB2F85C43A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70E5841F-EC13-D53F-9AC5-56B41D264A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9194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>
          <a:extLst>
            <a:ext uri="{FF2B5EF4-FFF2-40B4-BE49-F238E27FC236}">
              <a16:creationId xmlns:a16="http://schemas.microsoft.com/office/drawing/2014/main" id="{7571951E-94A2-672A-A427-FF9302827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>
            <a:extLst>
              <a:ext uri="{FF2B5EF4-FFF2-40B4-BE49-F238E27FC236}">
                <a16:creationId xmlns:a16="http://schemas.microsoft.com/office/drawing/2014/main" id="{28F9A913-68E2-FC4B-2210-BFD1B72389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>
            <a:extLst>
              <a:ext uri="{FF2B5EF4-FFF2-40B4-BE49-F238E27FC236}">
                <a16:creationId xmlns:a16="http://schemas.microsoft.com/office/drawing/2014/main" id="{14EBF3D0-0009-B5AD-4043-B681F53283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365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>
          <a:extLst>
            <a:ext uri="{FF2B5EF4-FFF2-40B4-BE49-F238E27FC236}">
              <a16:creationId xmlns:a16="http://schemas.microsoft.com/office/drawing/2014/main" id="{7FD7D7DF-D586-4AFF-47F3-CBF5F593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>
            <a:extLst>
              <a:ext uri="{FF2B5EF4-FFF2-40B4-BE49-F238E27FC236}">
                <a16:creationId xmlns:a16="http://schemas.microsoft.com/office/drawing/2014/main" id="{889B89C8-B87B-F3C0-072A-82DC474527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>
            <a:extLst>
              <a:ext uri="{FF2B5EF4-FFF2-40B4-BE49-F238E27FC236}">
                <a16:creationId xmlns:a16="http://schemas.microsoft.com/office/drawing/2014/main" id="{D37FC86E-63C5-D047-BA08-BE8015568F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17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>
          <a:extLst>
            <a:ext uri="{FF2B5EF4-FFF2-40B4-BE49-F238E27FC236}">
              <a16:creationId xmlns:a16="http://schemas.microsoft.com/office/drawing/2014/main" id="{6ADB5D8C-1EF1-6566-6459-1C066D24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>
            <a:extLst>
              <a:ext uri="{FF2B5EF4-FFF2-40B4-BE49-F238E27FC236}">
                <a16:creationId xmlns:a16="http://schemas.microsoft.com/office/drawing/2014/main" id="{0D965DF4-3345-A2C7-9958-DEB36DD30A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>
            <a:extLst>
              <a:ext uri="{FF2B5EF4-FFF2-40B4-BE49-F238E27FC236}">
                <a16:creationId xmlns:a16="http://schemas.microsoft.com/office/drawing/2014/main" id="{E2D504C3-71CE-9247-9C5D-1D9753001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84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>
          <a:extLst>
            <a:ext uri="{FF2B5EF4-FFF2-40B4-BE49-F238E27FC236}">
              <a16:creationId xmlns:a16="http://schemas.microsoft.com/office/drawing/2014/main" id="{773F6C18-8595-B5BA-DF00-2EDDA3ED6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>
            <a:extLst>
              <a:ext uri="{FF2B5EF4-FFF2-40B4-BE49-F238E27FC236}">
                <a16:creationId xmlns:a16="http://schemas.microsoft.com/office/drawing/2014/main" id="{4EA53E5B-E17E-C07B-2B89-9AB1BCE9E5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>
            <a:extLst>
              <a:ext uri="{FF2B5EF4-FFF2-40B4-BE49-F238E27FC236}">
                <a16:creationId xmlns:a16="http://schemas.microsoft.com/office/drawing/2014/main" id="{34ACC655-9BD5-017A-08A3-4B55AB0456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17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>
          <a:extLst>
            <a:ext uri="{FF2B5EF4-FFF2-40B4-BE49-F238E27FC236}">
              <a16:creationId xmlns:a16="http://schemas.microsoft.com/office/drawing/2014/main" id="{4A3B6B66-2493-A91A-58F8-56ABEE22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>
            <a:extLst>
              <a:ext uri="{FF2B5EF4-FFF2-40B4-BE49-F238E27FC236}">
                <a16:creationId xmlns:a16="http://schemas.microsoft.com/office/drawing/2014/main" id="{B7F8986E-F0F3-A1F1-51CD-D3328FF206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>
            <a:extLst>
              <a:ext uri="{FF2B5EF4-FFF2-40B4-BE49-F238E27FC236}">
                <a16:creationId xmlns:a16="http://schemas.microsoft.com/office/drawing/2014/main" id="{4B313220-3E41-0F80-8EFD-26A24B1CF0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603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>
          <a:extLst>
            <a:ext uri="{FF2B5EF4-FFF2-40B4-BE49-F238E27FC236}">
              <a16:creationId xmlns:a16="http://schemas.microsoft.com/office/drawing/2014/main" id="{9DEEA6F3-01D0-7CA3-DBB1-613F6F0B4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>
            <a:extLst>
              <a:ext uri="{FF2B5EF4-FFF2-40B4-BE49-F238E27FC236}">
                <a16:creationId xmlns:a16="http://schemas.microsoft.com/office/drawing/2014/main" id="{6D276F42-2ABB-6D13-1DB3-D1EF8131FF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>
            <a:extLst>
              <a:ext uri="{FF2B5EF4-FFF2-40B4-BE49-F238E27FC236}">
                <a16:creationId xmlns:a16="http://schemas.microsoft.com/office/drawing/2014/main" id="{41D9D67E-C458-307D-A932-E50CEE2A4F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63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>
          <a:extLst>
            <a:ext uri="{FF2B5EF4-FFF2-40B4-BE49-F238E27FC236}">
              <a16:creationId xmlns:a16="http://schemas.microsoft.com/office/drawing/2014/main" id="{11401497-EAE3-8574-3B3E-61DC8F3A9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>
            <a:extLst>
              <a:ext uri="{FF2B5EF4-FFF2-40B4-BE49-F238E27FC236}">
                <a16:creationId xmlns:a16="http://schemas.microsoft.com/office/drawing/2014/main" id="{F9D6CA38-04AD-9B69-1A1C-0EA0247EC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>
            <a:extLst>
              <a:ext uri="{FF2B5EF4-FFF2-40B4-BE49-F238E27FC236}">
                <a16:creationId xmlns:a16="http://schemas.microsoft.com/office/drawing/2014/main" id="{59504A04-3134-94F8-411E-5ACF12C86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20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FC4C1118-A5D1-BA2A-170B-2CCFC522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86A55794-D96F-1E13-6405-4807C8AEE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30C156D0-D9EF-5706-DDCC-40FF7637F8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0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>
          <a:extLst>
            <a:ext uri="{FF2B5EF4-FFF2-40B4-BE49-F238E27FC236}">
              <a16:creationId xmlns:a16="http://schemas.microsoft.com/office/drawing/2014/main" id="{E5C9F84F-666B-E4C4-32C5-967235EC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>
            <a:extLst>
              <a:ext uri="{FF2B5EF4-FFF2-40B4-BE49-F238E27FC236}">
                <a16:creationId xmlns:a16="http://schemas.microsoft.com/office/drawing/2014/main" id="{EB1A36EF-ABF3-D21C-34BA-FBE38E1F2F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>
            <a:extLst>
              <a:ext uri="{FF2B5EF4-FFF2-40B4-BE49-F238E27FC236}">
                <a16:creationId xmlns:a16="http://schemas.microsoft.com/office/drawing/2014/main" id="{1F918E44-50AD-FC6E-A55D-CCB3B56EC7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012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3C6B414D-D674-0626-55DC-A61AAD51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2A1426FA-AAF7-73BE-C7BB-F7B9F9701C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0405D3D4-7930-CC32-E975-184437BCA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122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>
          <a:extLst>
            <a:ext uri="{FF2B5EF4-FFF2-40B4-BE49-F238E27FC236}">
              <a16:creationId xmlns:a16="http://schemas.microsoft.com/office/drawing/2014/main" id="{C3BF6A55-4B37-A146-4503-B4A60ECC5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>
            <a:extLst>
              <a:ext uri="{FF2B5EF4-FFF2-40B4-BE49-F238E27FC236}">
                <a16:creationId xmlns:a16="http://schemas.microsoft.com/office/drawing/2014/main" id="{8D8E5EE3-D61E-2B37-234E-71CCBC190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>
            <a:extLst>
              <a:ext uri="{FF2B5EF4-FFF2-40B4-BE49-F238E27FC236}">
                <a16:creationId xmlns:a16="http://schemas.microsoft.com/office/drawing/2014/main" id="{14E8D4AB-19E0-F72A-A7D4-5D2A49B32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98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6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1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11200" y="1774551"/>
            <a:ext cx="8569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539200" y="4439051"/>
            <a:ext cx="511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32200" y="-18467"/>
            <a:ext cx="4800600" cy="899467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11514252" y="-5767"/>
            <a:ext cx="843133" cy="39624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1156000" y="6050736"/>
            <a:ext cx="6781800" cy="992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3449696" y="6253629"/>
            <a:ext cx="457211" cy="425476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852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12399" y="1467434"/>
            <a:ext cx="1976900" cy="5397500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11016482" y="19634"/>
            <a:ext cx="1252033" cy="4016133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717600" y="308888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80200" y="1538732"/>
            <a:ext cx="1431600" cy="14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7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3389600" y="4674868"/>
            <a:ext cx="54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470526" y="348812"/>
            <a:ext cx="2150295" cy="1588371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10496735" y="5683414"/>
            <a:ext cx="1431472" cy="961029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11310168" y="813784"/>
            <a:ext cx="457197" cy="425464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874860" y="5494248"/>
            <a:ext cx="457184" cy="425451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61138" y="2251683"/>
            <a:ext cx="1812349" cy="2169003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10979299" y="4059029"/>
            <a:ext cx="1006124" cy="1337643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41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955867" y="1424733"/>
            <a:ext cx="10272000" cy="4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11690586" y="3347033"/>
            <a:ext cx="577900" cy="347980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300" y="-69266"/>
            <a:ext cx="5638800" cy="481567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239487" y="2832603"/>
            <a:ext cx="1234040" cy="2395776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10648821" y="-272724"/>
            <a:ext cx="1279473" cy="2056187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560615" y="194364"/>
            <a:ext cx="457189" cy="425456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56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25700" y="6064834"/>
            <a:ext cx="5029200" cy="800100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718452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6767148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6765548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716852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7315501" y="222174"/>
            <a:ext cx="4914500" cy="1740567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370395" y="431397"/>
            <a:ext cx="1718591" cy="1272705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10492662" y="5685594"/>
            <a:ext cx="1496751" cy="893972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10895115" y="401464"/>
            <a:ext cx="457189" cy="425456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868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-203000" y="4511023"/>
            <a:ext cx="6172200" cy="2746333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7163001" y="-81967"/>
            <a:ext cx="5219700" cy="535933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10573018" y="5697367"/>
            <a:ext cx="1431505" cy="961051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34299" y="167769"/>
            <a:ext cx="1234040" cy="2395776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9209648" y="45864"/>
            <a:ext cx="457189" cy="425456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72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2612400" y="2382000"/>
            <a:ext cx="6967200" cy="2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141000" y="-31267"/>
            <a:ext cx="4064000" cy="10668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120805" y="3677133"/>
            <a:ext cx="628800" cy="322580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10509782" y="414164"/>
            <a:ext cx="457189" cy="425456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9831359" y="5044012"/>
            <a:ext cx="2150295" cy="1588371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129621" y="401743"/>
            <a:ext cx="1279473" cy="2056187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7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2164000" y="2193812"/>
            <a:ext cx="78640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2304400" y="3614988"/>
            <a:ext cx="7583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25700" y="-94866"/>
            <a:ext cx="10439400" cy="1019033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5194601" y="6055666"/>
            <a:ext cx="6565900" cy="986967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10059915" y="5919831"/>
            <a:ext cx="457189" cy="425456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10737966" y="1265029"/>
            <a:ext cx="1006124" cy="1337643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312183" y="3639025"/>
            <a:ext cx="1579516" cy="2883491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10653634" y="523417"/>
            <a:ext cx="1282737" cy="540289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680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2259993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1329000" y="3953607"/>
            <a:ext cx="95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2019600" y="280649"/>
            <a:ext cx="10414000" cy="2761500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8571015" y="194364"/>
            <a:ext cx="457189" cy="425456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10401921" y="3106843"/>
            <a:ext cx="1279473" cy="2056187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261362" y="3547430"/>
            <a:ext cx="1718591" cy="1272705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10300329" y="5595010"/>
            <a:ext cx="1496751" cy="893972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261383" y="422792"/>
            <a:ext cx="1579516" cy="2883491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6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11586009" y="2506385"/>
            <a:ext cx="657100" cy="4345833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2563987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2563987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7926851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7926851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2563987" y="424082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2563987" y="4766531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7926851" y="424077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7926851" y="4766480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1290353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1290368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6644012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650053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63199" y="19633"/>
            <a:ext cx="1714500" cy="337820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811195" y="234746"/>
            <a:ext cx="457223" cy="425487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10372815" y="495025"/>
            <a:ext cx="1431471" cy="1337616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34001" y="5328396"/>
            <a:ext cx="1833913" cy="1811528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055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591000" y="4539297"/>
            <a:ext cx="9010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2437000" y="1563500"/>
            <a:ext cx="7318000" cy="2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2514901" y="646145"/>
            <a:ext cx="7607300" cy="808500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1060295" y="719323"/>
            <a:ext cx="773181" cy="1101756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719433" y="2219733"/>
            <a:ext cx="1054315" cy="115884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8240776" y="497223"/>
            <a:ext cx="457184" cy="425452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10511933" y="3961663"/>
            <a:ext cx="1006124" cy="1337643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9302237" y="5299300"/>
            <a:ext cx="1810657" cy="1072809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736401" y="6183457"/>
            <a:ext cx="6636833" cy="794500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96092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10370752" y="463666"/>
            <a:ext cx="1431505" cy="961051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66915" y="5823129"/>
            <a:ext cx="1833913" cy="1811528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11041100" y="1498817"/>
            <a:ext cx="1054315" cy="115884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12400" y="-145567"/>
            <a:ext cx="6324600" cy="109220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11899836" y="3981934"/>
            <a:ext cx="470267" cy="2984500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3447582" y="90497"/>
            <a:ext cx="457189" cy="425456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58601" y="4313029"/>
            <a:ext cx="1006124" cy="1337643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106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0939529" y="6224877"/>
            <a:ext cx="1496751" cy="893972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69095" y="387781"/>
            <a:ext cx="1718591" cy="1272705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7201201" y="-82066"/>
            <a:ext cx="5194300" cy="1892300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241000" y="1693767"/>
            <a:ext cx="1016000" cy="5272667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0920515" y="363364"/>
            <a:ext cx="457189" cy="425456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211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3187433" y="2175445"/>
            <a:ext cx="5983200" cy="13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3199200" y="3780355"/>
            <a:ext cx="57936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800633" y="-94866"/>
            <a:ext cx="7874000" cy="748367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8088415" y="401464"/>
            <a:ext cx="457189" cy="425456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256621" y="2065443"/>
            <a:ext cx="1279473" cy="2056187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256633" y="438763"/>
            <a:ext cx="1006124" cy="1337643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10325729" y="5606343"/>
            <a:ext cx="1496751" cy="893972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10624028" y="2922385"/>
            <a:ext cx="1234013" cy="2395724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835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951000" y="701408"/>
            <a:ext cx="10290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2181600" y="5461233"/>
            <a:ext cx="78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355299" y="368692"/>
            <a:ext cx="8166100" cy="958933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422638" y="204341"/>
            <a:ext cx="457175" cy="425443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017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1155272" y="3194200"/>
            <a:ext cx="48768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203629" y="475548"/>
            <a:ext cx="1718591" cy="1272705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10720787" y="4179703"/>
            <a:ext cx="1234040" cy="2395776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13000" y="-259867"/>
            <a:ext cx="9220200" cy="897467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7186715" y="388764"/>
            <a:ext cx="457189" cy="425456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854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950976" y="646176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6170000" y="3194304"/>
            <a:ext cx="48768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311221" y="287443"/>
            <a:ext cx="1279473" cy="2056187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93962" y="2748827"/>
            <a:ext cx="1496751" cy="893972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5505539" y="-107466"/>
            <a:ext cx="6813767" cy="2247900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10285515" y="506597"/>
            <a:ext cx="457189" cy="425456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10324085" y="5448729"/>
            <a:ext cx="1833913" cy="1811528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30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954299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953499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4602400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4601600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8247393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8246593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51101" y="-56666"/>
            <a:ext cx="6946900" cy="504433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11893472" y="2661134"/>
            <a:ext cx="375033" cy="4254500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1319148" y="194364"/>
            <a:ext cx="457189" cy="425456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92728" y="5685594"/>
            <a:ext cx="1496751" cy="893972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10837900" y="372000"/>
            <a:ext cx="1054315" cy="115884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109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3223569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3223569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7705403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7705397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32235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3223569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77133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7713364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7010701" y="191344"/>
            <a:ext cx="5219700" cy="5648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7372" y="1492733"/>
            <a:ext cx="500933" cy="2258067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10489085" y="5226796"/>
            <a:ext cx="1833913" cy="1811528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78320" y="141103"/>
            <a:ext cx="1234040" cy="2395776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11314582" y="99497"/>
            <a:ext cx="457189" cy="425456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251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876291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876291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7953369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7953369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876291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876291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876291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876291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7953369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7953369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7953369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7953369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88599" y="19533"/>
            <a:ext cx="2501900" cy="104140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6744001" y="-145566"/>
            <a:ext cx="3644900" cy="702633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798615" y="376064"/>
            <a:ext cx="457189" cy="425456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10607133" y="355325"/>
            <a:ext cx="1431471" cy="1337616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5" y="5764067"/>
            <a:ext cx="1431505" cy="961051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943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947259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947259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4560296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4560296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8170741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8170741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869059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5482096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9092541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4681047" y="-272566"/>
            <a:ext cx="7676367" cy="1079500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243921" y="286009"/>
            <a:ext cx="1279473" cy="2056187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91885" y="2605400"/>
            <a:ext cx="1431505" cy="961051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10492662" y="5631743"/>
            <a:ext cx="1496751" cy="893972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9131015" y="99497"/>
            <a:ext cx="457189" cy="425456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233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3232800" y="1416467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3806200" y="2574851"/>
            <a:ext cx="45796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88295" y="5595010"/>
            <a:ext cx="1496751" cy="893972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2013784" y="6009817"/>
            <a:ext cx="1282737" cy="540289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9897295" y="719330"/>
            <a:ext cx="1718591" cy="1272705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10166499" y="2234896"/>
            <a:ext cx="1006124" cy="1337643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6001034" y="6130372"/>
            <a:ext cx="6337300" cy="8296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84429" y="-361567"/>
            <a:ext cx="6564300" cy="170180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3556248" y="630064"/>
            <a:ext cx="457189" cy="425456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6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3084" name="Google Shape;3084;p30"/>
          <p:cNvSpPr/>
          <p:nvPr/>
        </p:nvSpPr>
        <p:spPr>
          <a:xfrm>
            <a:off x="2914933" y="-50300"/>
            <a:ext cx="5334000" cy="844067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311221" y="314676"/>
            <a:ext cx="1279473" cy="2056187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10624004" y="4092403"/>
            <a:ext cx="1234040" cy="2395776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309601" y="2695117"/>
            <a:ext cx="1282737" cy="540289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10966599" y="2692096"/>
            <a:ext cx="1006124" cy="1337643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59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10092538" y="346683"/>
            <a:ext cx="1812349" cy="2169003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10737966" y="2866063"/>
            <a:ext cx="1006124" cy="1337643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99462" y="4068130"/>
            <a:ext cx="1718591" cy="1272705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410395" y="5593643"/>
            <a:ext cx="1496751" cy="893972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120366" y="-62999"/>
            <a:ext cx="6921500" cy="3670300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9557034" y="4521701"/>
            <a:ext cx="2832100" cy="2755900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8483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5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9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9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8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2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5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78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7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5288A55-0BA2-4492-B687-12C53FCEA0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325504-3570-42EB-BFDC-4B9CDABB7A1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496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7" r:id="rId20"/>
    <p:sldLayoutId id="2147483748" r:id="rId21"/>
    <p:sldLayoutId id="2147483749" r:id="rId22"/>
    <p:sldLayoutId id="214748375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1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6.png"/><Relationship Id="rId5" Type="http://schemas.openxmlformats.org/officeDocument/2006/relationships/image" Target="../media/image33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1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1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3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43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40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0.png"/><Relationship Id="rId5" Type="http://schemas.microsoft.com/office/2007/relationships/hdphoto" Target="../media/hdphoto1.wdp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39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69299" y="1975537"/>
            <a:ext cx="10824754" cy="368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VII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Phương trình bậc nhất một ẩn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>
          <a:extLst>
            <a:ext uri="{FF2B5EF4-FFF2-40B4-BE49-F238E27FC236}">
              <a16:creationId xmlns:a16="http://schemas.microsoft.com/office/drawing/2014/main" id="{1583332A-C600-A79A-1F45-4FDF5B294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895BE0-D59F-1E94-2229-B125934908E3}"/>
                  </a:ext>
                </a:extLst>
              </p:cNvPr>
              <p:cNvSpPr/>
              <p:nvPr/>
            </p:nvSpPr>
            <p:spPr>
              <a:xfrm>
                <a:off x="1354491" y="1709749"/>
                <a:ext cx="10555142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Áp dụng quy tắc chuyển vế và quy tắc nhân, hãy giải phương trình: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895BE0-D59F-1E94-2229-B12593490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91" y="1709749"/>
                <a:ext cx="10555142" cy="1128642"/>
              </a:xfrm>
              <a:prstGeom prst="rect">
                <a:avLst/>
              </a:prstGeom>
              <a:blipFill>
                <a:blip r:embed="rId4"/>
                <a:stretch>
                  <a:fillRect l="-866" r="-866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C8953133-227F-6245-871A-6DCEAF601C14}"/>
              </a:ext>
            </a:extLst>
          </p:cNvPr>
          <p:cNvSpPr/>
          <p:nvPr/>
        </p:nvSpPr>
        <p:spPr>
          <a:xfrm>
            <a:off x="377259" y="178920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74736-3DE4-C62B-9110-4F4E2C51AB4E}"/>
              </a:ext>
            </a:extLst>
          </p:cNvPr>
          <p:cNvSpPr/>
          <p:nvPr/>
        </p:nvSpPr>
        <p:spPr>
          <a:xfrm>
            <a:off x="271631" y="2653615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400" b="1" dirty="0" err="1">
                <a:solidFill>
                  <a:srgbClr val="040404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040404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128CC-9CF1-26FD-C054-975F1EDA2399}"/>
                  </a:ext>
                </a:extLst>
              </p:cNvPr>
              <p:cNvSpPr/>
              <p:nvPr/>
            </p:nvSpPr>
            <p:spPr>
              <a:xfrm>
                <a:off x="287901" y="3093160"/>
                <a:ext cx="6846871" cy="2821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128CC-9CF1-26FD-C054-975F1EDA2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1" y="3093160"/>
                <a:ext cx="6846871" cy="2821285"/>
              </a:xfrm>
              <a:prstGeom prst="rect">
                <a:avLst/>
              </a:prstGeom>
              <a:blipFill>
                <a:blip r:embed="rId5"/>
                <a:stretch>
                  <a:fillRect l="-1336" t="-1944" b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9B6CBEE-517D-7CAD-E55A-046C52EC7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394" y="945300"/>
            <a:ext cx="585441" cy="84079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6CAC2F-53FD-8EB7-9816-9FDA79E71C22}"/>
              </a:ext>
            </a:extLst>
          </p:cNvPr>
          <p:cNvCxnSpPr/>
          <p:nvPr/>
        </p:nvCxnSpPr>
        <p:spPr>
          <a:xfrm flipH="1">
            <a:off x="3124350" y="4300043"/>
            <a:ext cx="152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0B59FF-FDAA-FE98-1094-CDBEE189198F}"/>
              </a:ext>
            </a:extLst>
          </p:cNvPr>
          <p:cNvCxnSpPr/>
          <p:nvPr/>
        </p:nvCxnSpPr>
        <p:spPr>
          <a:xfrm flipH="1">
            <a:off x="3124350" y="4769140"/>
            <a:ext cx="152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9BB532-3ADD-6C65-A66A-9F279E840540}"/>
                  </a:ext>
                </a:extLst>
              </p:cNvPr>
              <p:cNvSpPr/>
              <p:nvPr/>
            </p:nvSpPr>
            <p:spPr>
              <a:xfrm>
                <a:off x="4779496" y="4055279"/>
                <a:ext cx="5833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Chuyển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sang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700" i="1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9BB532-3ADD-6C65-A66A-9F279E840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96" y="4055279"/>
                <a:ext cx="5833648" cy="461665"/>
              </a:xfrm>
              <a:prstGeom prst="rect">
                <a:avLst/>
              </a:prstGeom>
              <a:blipFill>
                <a:blip r:embed="rId7"/>
                <a:stretch>
                  <a:fillRect l="-156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C81E21-08F5-EF07-6A46-FE528080D753}"/>
                  </a:ext>
                </a:extLst>
              </p:cNvPr>
              <p:cNvSpPr/>
              <p:nvPr/>
            </p:nvSpPr>
            <p:spPr>
              <a:xfrm>
                <a:off x="4791472" y="4504688"/>
                <a:ext cx="5979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Chia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i="1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700" i="1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C81E21-08F5-EF07-6A46-FE528080D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72" y="4504688"/>
                <a:ext cx="5979522" cy="461665"/>
              </a:xfrm>
              <a:prstGeom prst="rect">
                <a:avLst/>
              </a:prstGeom>
              <a:blipFill>
                <a:blip r:embed="rId8"/>
                <a:stretch>
                  <a:fillRect l="-1529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63">
          <a:extLst>
            <a:ext uri="{FF2B5EF4-FFF2-40B4-BE49-F238E27FC236}">
              <a16:creationId xmlns:a16="http://schemas.microsoft.com/office/drawing/2014/main" id="{3AAD039C-91D6-FAD9-AB12-A895E9691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2EEF4A-B945-5094-550B-977584952D6C}"/>
              </a:ext>
            </a:extLst>
          </p:cNvPr>
          <p:cNvGrpSpPr/>
          <p:nvPr/>
        </p:nvGrpSpPr>
        <p:grpSpPr>
          <a:xfrm>
            <a:off x="541614" y="1761491"/>
            <a:ext cx="2744511" cy="870585"/>
            <a:chOff x="5966088" y="918783"/>
            <a:chExt cx="6537007" cy="1305877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BA3E4363-EEAB-CA48-9672-3FA6E8D91E23}"/>
                </a:ext>
              </a:extLst>
            </p:cNvPr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5" name="Freeform 11">
                <a:extLst>
                  <a:ext uri="{FF2B5EF4-FFF2-40B4-BE49-F238E27FC236}">
                    <a16:creationId xmlns:a16="http://schemas.microsoft.com/office/drawing/2014/main" id="{03B0B0B9-69D7-7399-372D-BC3D7221451F}"/>
                  </a:ext>
                </a:extLst>
              </p:cNvPr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FE8FBD50-60EE-1513-8B7F-49E56D627EB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2400">
                  <a:solidFill>
                    <a:srgbClr val="040404"/>
                  </a:solidFill>
                  <a:latin typeface="Calibri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5AF874AA-65F9-E662-0E68-F0BD1FD24E62}"/>
                </a:ext>
              </a:extLst>
            </p:cNvPr>
            <p:cNvSpPr txBox="1"/>
            <p:nvPr/>
          </p:nvSpPr>
          <p:spPr>
            <a:xfrm>
              <a:off x="6615170" y="1212660"/>
              <a:ext cx="5233543" cy="679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944"/>
                </a:lnSpc>
                <a:defRPr/>
              </a:pPr>
              <a:r>
                <a:rPr lang="en-US" sz="2800" b="1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B37DE-7D2E-6781-F5DB-FE53B2DFF2FD}"/>
              </a:ext>
            </a:extLst>
          </p:cNvPr>
          <p:cNvGrpSpPr/>
          <p:nvPr/>
        </p:nvGrpSpPr>
        <p:grpSpPr>
          <a:xfrm>
            <a:off x="2562225" y="1635125"/>
            <a:ext cx="9753600" cy="3140664"/>
            <a:chOff x="2057400" y="2956216"/>
            <a:chExt cx="14630400" cy="53724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C34D54-E21C-A2AD-CE4D-C65B9B7E574A}"/>
                </a:ext>
              </a:extLst>
            </p:cNvPr>
            <p:cNvGrpSpPr/>
            <p:nvPr/>
          </p:nvGrpSpPr>
          <p:grpSpPr>
            <a:xfrm>
              <a:off x="2057400" y="2956216"/>
              <a:ext cx="14630400" cy="5372446"/>
              <a:chOff x="0" y="-47625"/>
              <a:chExt cx="1522242" cy="1541548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D4D4A21-2359-FC12-5C4B-F0392B602688}"/>
                  </a:ext>
                </a:extLst>
              </p:cNvPr>
              <p:cNvSpPr/>
              <p:nvPr/>
            </p:nvSpPr>
            <p:spPr>
              <a:xfrm>
                <a:off x="157576" y="0"/>
                <a:ext cx="1218983" cy="1407922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F0E154DC-C075-517E-6A24-5F9F9DB25B5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2400">
                  <a:solidFill>
                    <a:srgbClr val="040404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4">
                  <a:extLst>
                    <a:ext uri="{FF2B5EF4-FFF2-40B4-BE49-F238E27FC236}">
                      <a16:creationId xmlns:a16="http://schemas.microsoft.com/office/drawing/2014/main" id="{92E20D73-9BAF-F0DC-F01B-15852C01FE57}"/>
                    </a:ext>
                  </a:extLst>
                </p:cNvPr>
                <p:cNvSpPr txBox="1"/>
                <p:nvPr/>
              </p:nvSpPr>
              <p:spPr>
                <a:xfrm>
                  <a:off x="2256488" y="3348501"/>
                  <a:ext cx="14221625" cy="464250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được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giải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như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sau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:</a:t>
                  </a:r>
                  <a:endPara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14">
                  <a:extLst>
                    <a:ext uri="{FF2B5EF4-FFF2-40B4-BE49-F238E27FC236}">
                      <a16:creationId xmlns:a16="http://schemas.microsoft.com/office/drawing/2014/main" id="{92E20D73-9BAF-F0DC-F01B-15852C01F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6488" y="3348501"/>
                  <a:ext cx="14221625" cy="46425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4F9E19-EF02-A1EE-1E47-633568D5B32E}"/>
              </a:ext>
            </a:extLst>
          </p:cNvPr>
          <p:cNvGrpSpPr/>
          <p:nvPr/>
        </p:nvGrpSpPr>
        <p:grpSpPr>
          <a:xfrm>
            <a:off x="1017542" y="5060291"/>
            <a:ext cx="9945733" cy="1041891"/>
            <a:chOff x="1690879" y="7899949"/>
            <a:chExt cx="14452690" cy="15628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30E2A7-140A-5BEF-C833-3297C63C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90879" y="7899949"/>
              <a:ext cx="938957" cy="8176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97A9FB0-8BB1-DDD2-973C-625DDB2CC02A}"/>
                    </a:ext>
                  </a:extLst>
                </p:cNvPr>
                <p:cNvSpPr/>
                <p:nvPr/>
              </p:nvSpPr>
              <p:spPr>
                <a:xfrm>
                  <a:off x="2814013" y="7972378"/>
                  <a:ext cx="13329556" cy="14904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/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bậc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nhất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luôn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có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nghiệm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duy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nhất</a:t>
                  </a:r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40404"/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97A9FB0-8BB1-DDD2-973C-625DDB2CC0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13" y="7972378"/>
                  <a:ext cx="13329556" cy="1490406"/>
                </a:xfrm>
                <a:prstGeom prst="rect">
                  <a:avLst/>
                </a:prstGeom>
                <a:blipFill>
                  <a:blip r:embed="rId6"/>
                  <a:stretch>
                    <a:fillRect l="-1064" t="-5521" r="-997" b="-3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72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564" y="1681625"/>
            <a:ext cx="9792884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rgbClr val="0404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các phương trình</a:t>
            </a:r>
            <a:r>
              <a:rPr lang="en-US" sz="2400" b="1" kern="0" dirty="0">
                <a:solidFill>
                  <a:srgbClr val="0404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vi-VN" sz="2400" b="1" kern="0" dirty="0">
              <a:solidFill>
                <a:srgbClr val="040404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23A9B933-1560-747E-30AC-35F6644B4978}"/>
              </a:ext>
            </a:extLst>
          </p:cNvPr>
          <p:cNvSpPr/>
          <p:nvPr/>
        </p:nvSpPr>
        <p:spPr>
          <a:xfrm>
            <a:off x="341153" y="1727412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BDF90-2B2C-2DC1-3296-37255A997587}"/>
                  </a:ext>
                </a:extLst>
              </p:cNvPr>
              <p:cNvSpPr txBox="1"/>
              <p:nvPr/>
            </p:nvSpPr>
            <p:spPr>
              <a:xfrm>
                <a:off x="5647713" y="1200677"/>
                <a:ext cx="5848870" cy="100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 lvl="0" algn="ctr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a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)</m:t>
                    </m:r>
                    <m:r>
                      <a:rPr lang="en-US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0,5</m:t>
                    </m:r>
                    <m:r>
                      <a:rPr lang="vi-VN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vi-VN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11</m:t>
                    </m:r>
                    <m:r>
                      <a:rPr lang="vi-VN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0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;             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)</m:t>
                    </m:r>
                    <m:f>
                      <m:fPr>
                        <m:ctrlPr>
                          <a:rPr lang="en-US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0">
                            <a:solidFill>
                              <a:srgbClr val="040404"/>
                            </a:solidFill>
                            <a:ea typeface="Dotum" panose="020B0600000101010101" pitchFamily="34" charset="-127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0">
                            <a:solidFill>
                              <a:srgbClr val="040404"/>
                            </a:solidFill>
                            <a:ea typeface="Dotum" panose="020B0600000101010101" pitchFamily="34" charset="-127"/>
                          </a:rPr>
                          <m:t>7</m:t>
                        </m:r>
                      </m:den>
                    </m:f>
                    <m:r>
                      <a:rPr lang="vi-VN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vi-VN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4 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40404"/>
                        </a:solidFill>
                        <a:ea typeface="Dotum" panose="020B0600000101010101" pitchFamily="34" charset="-127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40404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vi-VN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BDF90-2B2C-2DC1-3296-37255A99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13" y="1200677"/>
                <a:ext cx="5848870" cy="1001621"/>
              </a:xfrm>
              <a:prstGeom prst="rect">
                <a:avLst/>
              </a:prstGeom>
              <a:blipFill>
                <a:blip r:embed="rId4"/>
                <a:stretch>
                  <a:fillRect r="-1354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63EA5A2-AAFD-D330-1AA0-9E0605249933}"/>
              </a:ext>
            </a:extLst>
          </p:cNvPr>
          <p:cNvSpPr/>
          <p:nvPr/>
        </p:nvSpPr>
        <p:spPr>
          <a:xfrm>
            <a:off x="5754864" y="2382489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F5E49C-3842-7775-A6C2-78EDCBB1AFEF}"/>
                  </a:ext>
                </a:extLst>
              </p:cNvPr>
              <p:cNvSpPr/>
              <p:nvPr/>
            </p:nvSpPr>
            <p:spPr>
              <a:xfrm>
                <a:off x="1231900" y="3203575"/>
                <a:ext cx="28330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)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0,5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F5E49C-3842-7775-A6C2-78EDCBB1A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0" y="3203575"/>
                <a:ext cx="2833083" cy="461665"/>
              </a:xfrm>
              <a:prstGeom prst="rect">
                <a:avLst/>
              </a:prstGeom>
              <a:blipFill>
                <a:blip r:embed="rId5"/>
                <a:stretch>
                  <a:fillRect l="-215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8D4DE8-868C-5882-E3E8-F72AEA8DECD0}"/>
                  </a:ext>
                </a:extLst>
              </p:cNvPr>
              <p:cNvSpPr/>
              <p:nvPr/>
            </p:nvSpPr>
            <p:spPr>
              <a:xfrm>
                <a:off x="2435383" y="3766461"/>
                <a:ext cx="21330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0,5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8D4DE8-868C-5882-E3E8-F72AEA8DE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83" y="3766461"/>
                <a:ext cx="2133020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8FE74C-0A12-24BE-F204-7BA5C61152A5}"/>
                  </a:ext>
                </a:extLst>
              </p:cNvPr>
              <p:cNvSpPr/>
              <p:nvPr/>
            </p:nvSpPr>
            <p:spPr>
              <a:xfrm>
                <a:off x="3052928" y="4262672"/>
                <a:ext cx="3079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0,5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8FE74C-0A12-24BE-F204-7BA5C6115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928" y="4262672"/>
                <a:ext cx="3079368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3D7D79-C025-ABA7-D18D-0AF604E9F685}"/>
                  </a:ext>
                </a:extLst>
              </p:cNvPr>
              <p:cNvSpPr/>
              <p:nvPr/>
            </p:nvSpPr>
            <p:spPr>
              <a:xfrm>
                <a:off x="3071978" y="4784806"/>
                <a:ext cx="12497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22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3D7D79-C025-ABA7-D18D-0AF604E9F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978" y="4784806"/>
                <a:ext cx="124976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C91747-6C31-03D3-339A-7A3CD353EDE3}"/>
              </a:ext>
            </a:extLst>
          </p:cNvPr>
          <p:cNvCxnSpPr>
            <a:cxnSpLocks/>
          </p:cNvCxnSpPr>
          <p:nvPr/>
        </p:nvCxnSpPr>
        <p:spPr>
          <a:xfrm>
            <a:off x="6186011" y="3089275"/>
            <a:ext cx="0" cy="3044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57ABE2-E740-4110-49AB-4D4C6BAD2611}"/>
                  </a:ext>
                </a:extLst>
              </p:cNvPr>
              <p:cNvSpPr/>
              <p:nvPr/>
            </p:nvSpPr>
            <p:spPr>
              <a:xfrm>
                <a:off x="6937445" y="2638425"/>
                <a:ext cx="2228752" cy="1237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7</m:t>
                          </m:r>
                        </m:den>
                      </m:f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4 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 0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57ABE2-E740-4110-49AB-4D4C6BAD2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445" y="2638425"/>
                <a:ext cx="2228752" cy="12373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4D346F-B0AA-2CF6-A0B8-131F744B02B3}"/>
                  </a:ext>
                </a:extLst>
              </p:cNvPr>
              <p:cNvSpPr/>
              <p:nvPr/>
            </p:nvSpPr>
            <p:spPr>
              <a:xfrm>
                <a:off x="7955280" y="3351758"/>
                <a:ext cx="1233736" cy="1237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4D346F-B0AA-2CF6-A0B8-131F744B0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3351758"/>
                <a:ext cx="1233736" cy="1237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2A3161-5DFB-E000-67D3-775F5CA58033}"/>
                  </a:ext>
                </a:extLst>
              </p:cNvPr>
              <p:cNvSpPr/>
              <p:nvPr/>
            </p:nvSpPr>
            <p:spPr>
              <a:xfrm>
                <a:off x="8153756" y="4367125"/>
                <a:ext cx="1447960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2A3161-5DFB-E000-67D3-775F5CA58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756" y="4367125"/>
                <a:ext cx="1447960" cy="807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4CC3E0-67B0-0EC5-2D74-1F6CCF6EBA03}"/>
                  </a:ext>
                </a:extLst>
              </p:cNvPr>
              <p:cNvSpPr/>
              <p:nvPr/>
            </p:nvSpPr>
            <p:spPr>
              <a:xfrm>
                <a:off x="8172588" y="5175103"/>
                <a:ext cx="11824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4CC3E0-67B0-0EC5-2D74-1F6CCF6EB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588" y="5175103"/>
                <a:ext cx="118243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0F129F-680E-A524-4865-7FB900EC74B0}"/>
                  </a:ext>
                </a:extLst>
              </p:cNvPr>
              <p:cNvSpPr/>
              <p:nvPr/>
            </p:nvSpPr>
            <p:spPr>
              <a:xfrm>
                <a:off x="501966" y="5551533"/>
                <a:ext cx="56980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22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0F129F-680E-A524-4865-7FB900EC7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6" y="5551533"/>
                <a:ext cx="5698098" cy="461665"/>
              </a:xfrm>
              <a:prstGeom prst="rect">
                <a:avLst/>
              </a:prstGeom>
              <a:blipFill>
                <a:blip r:embed="rId1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8956EF-86F6-1607-20DF-52573FF90F19}"/>
                  </a:ext>
                </a:extLst>
              </p:cNvPr>
              <p:cNvSpPr/>
              <p:nvPr/>
            </p:nvSpPr>
            <p:spPr>
              <a:xfrm>
                <a:off x="6239727" y="5687622"/>
                <a:ext cx="5742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14.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8956EF-86F6-1607-20DF-52573FF90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27" y="5687622"/>
                <a:ext cx="5742982" cy="461665"/>
              </a:xfrm>
              <a:prstGeom prst="rect">
                <a:avLst/>
              </a:prstGeom>
              <a:blipFill>
                <a:blip r:embed="rId14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  <p:bldP spid="11" grpId="0"/>
      <p:bldP spid="2" grpId="0"/>
      <p:bldP spid="4" grpId="0"/>
      <p:bldP spid="7" grpId="0"/>
      <p:bldP spid="9" grpId="0"/>
      <p:bldP spid="12" grpId="0"/>
      <p:bldP spid="13" grpId="0"/>
      <p:bldP spid="14" grpId="0"/>
      <p:bldP spid="15" grpId="0"/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>
          <a:extLst>
            <a:ext uri="{FF2B5EF4-FFF2-40B4-BE49-F238E27FC236}">
              <a16:creationId xmlns:a16="http://schemas.microsoft.com/office/drawing/2014/main" id="{251493E6-6094-15C6-095B-2BD9D52B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6F9B33-2AD5-69A7-D7FC-FE1222575940}"/>
              </a:ext>
            </a:extLst>
          </p:cNvPr>
          <p:cNvSpPr txBox="1"/>
          <p:nvPr/>
        </p:nvSpPr>
        <p:spPr>
          <a:xfrm>
            <a:off x="2261452" y="1724820"/>
            <a:ext cx="9792884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rgbClr val="0404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các phương trình</a:t>
            </a:r>
            <a:r>
              <a:rPr lang="en-US" sz="2400" b="1" kern="0" dirty="0">
                <a:solidFill>
                  <a:srgbClr val="040404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vi-VN" sz="2400" b="1" kern="0" dirty="0">
              <a:solidFill>
                <a:srgbClr val="040404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7F2F7E-6EA9-154A-BC14-EB2DE12138DB}"/>
                  </a:ext>
                </a:extLst>
              </p:cNvPr>
              <p:cNvSpPr txBox="1"/>
              <p:nvPr/>
            </p:nvSpPr>
            <p:spPr>
              <a:xfrm>
                <a:off x="5978446" y="1201138"/>
                <a:ext cx="6035040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)</m:t>
                      </m:r>
                      <m:r>
                        <a:rPr lang="en-US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6</m:t>
                      </m:r>
                      <m:r>
                        <a:rPr lang="vi-VN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15</m:t>
                      </m:r>
                      <m:r>
                        <a:rPr lang="en-US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Arial" panose="020B0604020202020204" pitchFamily="34" charset="0"/>
                        </a:rPr>
                        <m:t>      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b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)</m:t>
                      </m:r>
                      <m:r>
                        <a:rPr lang="en-US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40404"/>
                              </a:solidFill>
                              <a:ea typeface="Dotum" panose="020B0600000101010101" pitchFamily="34" charset="-127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40404"/>
                              </a:solidFill>
                              <a:ea typeface="Dotum" panose="020B0600000101010101" pitchFamily="34" charset="-127"/>
                            </a:rPr>
                            <m:t>2</m:t>
                          </m:r>
                        </m:den>
                      </m:f>
                      <m:r>
                        <a:rPr lang="vi-VN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21</m:t>
                      </m:r>
                      <m:r>
                        <a:rPr lang="en-US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0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.</m:t>
                      </m:r>
                    </m:oMath>
                  </m:oMathPara>
                </a14:m>
                <a:endParaRPr lang="vi-VN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7F2F7E-6EA9-154A-BC14-EB2DE1213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46" y="1201138"/>
                <a:ext cx="6035040" cy="1236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398DFD4-FCFA-1289-F47E-0E54F8446AD1}"/>
              </a:ext>
            </a:extLst>
          </p:cNvPr>
          <p:cNvSpPr/>
          <p:nvPr/>
        </p:nvSpPr>
        <p:spPr>
          <a:xfrm>
            <a:off x="5754864" y="2382489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84D4E3-EFAE-7276-DECD-1120E5F7CB3F}"/>
                  </a:ext>
                </a:extLst>
              </p:cNvPr>
              <p:cNvSpPr/>
              <p:nvPr/>
            </p:nvSpPr>
            <p:spPr>
              <a:xfrm>
                <a:off x="1509898" y="3205549"/>
                <a:ext cx="2578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6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15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84D4E3-EFAE-7276-DECD-1120E5F7C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98" y="3205549"/>
                <a:ext cx="2578206" cy="461665"/>
              </a:xfrm>
              <a:prstGeom prst="rect">
                <a:avLst/>
              </a:prstGeom>
              <a:blipFill>
                <a:blip r:embed="rId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A2891D-E8F5-55F1-5649-55A6BD5839F6}"/>
                  </a:ext>
                </a:extLst>
              </p:cNvPr>
              <p:cNvSpPr/>
              <p:nvPr/>
            </p:nvSpPr>
            <p:spPr>
              <a:xfrm>
                <a:off x="2694125" y="3770772"/>
                <a:ext cx="1581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A2891D-E8F5-55F1-5649-55A6BD583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25" y="3770772"/>
                <a:ext cx="1581587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82535-3139-B50D-FDD1-AA8F129A40DE}"/>
                  </a:ext>
                </a:extLst>
              </p:cNvPr>
              <p:cNvSpPr/>
              <p:nvPr/>
            </p:nvSpPr>
            <p:spPr>
              <a:xfrm>
                <a:off x="3052290" y="4297087"/>
                <a:ext cx="23398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82535-3139-B50D-FDD1-AA8F129A4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290" y="4297087"/>
                <a:ext cx="2339808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F2F30F-7EEE-90C4-CDD6-A75ECA5670DF}"/>
                  </a:ext>
                </a:extLst>
              </p:cNvPr>
              <p:cNvSpPr/>
              <p:nvPr/>
            </p:nvSpPr>
            <p:spPr>
              <a:xfrm>
                <a:off x="3031651" y="4788752"/>
                <a:ext cx="1462965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F2F30F-7EEE-90C4-CDD6-A75ECA567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651" y="4788752"/>
                <a:ext cx="1462965" cy="808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BCAEA3-F665-1E38-00ED-FCD7616BB000}"/>
              </a:ext>
            </a:extLst>
          </p:cNvPr>
          <p:cNvCxnSpPr>
            <a:cxnSpLocks/>
          </p:cNvCxnSpPr>
          <p:nvPr/>
        </p:nvCxnSpPr>
        <p:spPr>
          <a:xfrm>
            <a:off x="6281742" y="2982268"/>
            <a:ext cx="0" cy="36842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930D3C-C603-B43C-475E-353EF3D7484D}"/>
                  </a:ext>
                </a:extLst>
              </p:cNvPr>
              <p:cNvSpPr/>
              <p:nvPr/>
            </p:nvSpPr>
            <p:spPr>
              <a:xfrm>
                <a:off x="7158695" y="2644300"/>
                <a:ext cx="2634311" cy="1236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)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2</m:t>
                          </m:r>
                        </m:den>
                      </m:f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</a:rPr>
                        <m:t>21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ea typeface="Dotum" panose="020B0600000101010101" pitchFamily="34" charset="-127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930D3C-C603-B43C-475E-353EF3D74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695" y="2644300"/>
                <a:ext cx="2634311" cy="1236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1139F8-2192-2080-0AC5-4F010C01F666}"/>
                  </a:ext>
                </a:extLst>
              </p:cNvPr>
              <p:cNvSpPr/>
              <p:nvPr/>
            </p:nvSpPr>
            <p:spPr>
              <a:xfrm>
                <a:off x="8293103" y="3374810"/>
                <a:ext cx="1913409" cy="1236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</a:rPr>
                            <m:t>2</m:t>
                          </m:r>
                        </m:den>
                      </m:f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21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1139F8-2192-2080-0AC5-4F010C01F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03" y="3374810"/>
                <a:ext cx="1913409" cy="12368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51FB57-D404-E667-0AD4-EB7B1043C101}"/>
                  </a:ext>
                </a:extLst>
              </p:cNvPr>
              <p:cNvSpPr/>
              <p:nvPr/>
            </p:nvSpPr>
            <p:spPr>
              <a:xfrm>
                <a:off x="8783879" y="4375397"/>
                <a:ext cx="2845266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21)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rgbClr val="040404"/>
                                  </a:solidFill>
                                  <a:latin typeface="UTM Avo" panose="02040603050506020204" pitchFamily="18" charset="0"/>
                                  <a:ea typeface="Dotum" panose="020B0600000101010101" pitchFamily="34" charset="-127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rgbClr val="040404"/>
                                  </a:solidFill>
                                  <a:latin typeface="UTM Avo" panose="02040603050506020204" pitchFamily="18" charset="0"/>
                                  <a:ea typeface="Dotum" panose="020B0600000101010101" pitchFamily="34" charset="-127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51FB57-D404-E667-0AD4-EB7B1043C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879" y="4375397"/>
                <a:ext cx="2845266" cy="9221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DB0D80-C108-975A-E79B-6603DA5A1615}"/>
                  </a:ext>
                </a:extLst>
              </p:cNvPr>
              <p:cNvSpPr/>
              <p:nvPr/>
            </p:nvSpPr>
            <p:spPr>
              <a:xfrm>
                <a:off x="8839890" y="5171760"/>
                <a:ext cx="1182440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DB0D80-C108-975A-E79B-6603DA5A1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890" y="5171760"/>
                <a:ext cx="1182440" cy="808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CA39E-5ADC-D861-496D-4861D24CAEAB}"/>
                  </a:ext>
                </a:extLst>
              </p:cNvPr>
              <p:cNvSpPr/>
              <p:nvPr/>
            </p:nvSpPr>
            <p:spPr>
              <a:xfrm>
                <a:off x="212103" y="5478216"/>
                <a:ext cx="6029920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CA39E-5ADC-D861-496D-4861D24CA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3" y="5478216"/>
                <a:ext cx="6029920" cy="8081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E5C608-DD8E-29E0-ED70-BFBAA41958AB}"/>
                  </a:ext>
                </a:extLst>
              </p:cNvPr>
              <p:cNvSpPr/>
              <p:nvPr/>
            </p:nvSpPr>
            <p:spPr>
              <a:xfrm>
                <a:off x="6304942" y="5791793"/>
                <a:ext cx="5749394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E5C608-DD8E-29E0-ED70-BFBAA4195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42" y="5791793"/>
                <a:ext cx="5749394" cy="8081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593E83C0-8589-5734-6529-F7A0C7A2E912}"/>
              </a:ext>
            </a:extLst>
          </p:cNvPr>
          <p:cNvSpPr/>
          <p:nvPr/>
        </p:nvSpPr>
        <p:spPr>
          <a:xfrm>
            <a:off x="178514" y="1759827"/>
            <a:ext cx="2106772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81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  <p:bldP spid="4" grpId="0"/>
      <p:bldP spid="7" grpId="0"/>
      <p:bldP spid="9" grpId="0"/>
      <p:bldP spid="12" grpId="0"/>
      <p:bldP spid="13" grpId="0"/>
      <p:bldP spid="14" grpId="0"/>
      <p:bldP spid="15" grpId="0"/>
      <p:bldP spid="3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>
          <a:extLst>
            <a:ext uri="{FF2B5EF4-FFF2-40B4-BE49-F238E27FC236}">
              <a16:creationId xmlns:a16="http://schemas.microsoft.com/office/drawing/2014/main" id="{7C835C21-D531-D2F8-4427-FF35BFA55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E72131-9C85-684A-C59E-80B2AAE1557F}"/>
                  </a:ext>
                </a:extLst>
              </p:cNvPr>
              <p:cNvSpPr/>
              <p:nvPr/>
            </p:nvSpPr>
            <p:spPr>
              <a:xfrm>
                <a:off x="1389209" y="1646333"/>
                <a:ext cx="10555142" cy="554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Giải phương trình: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3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3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vi-VN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altLang="en-US" sz="23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E72131-9C85-684A-C59E-80B2AAE15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09" y="1646333"/>
                <a:ext cx="10555142" cy="554639"/>
              </a:xfrm>
              <a:prstGeom prst="rect">
                <a:avLst/>
              </a:prstGeom>
              <a:blipFill>
                <a:blip r:embed="rId4"/>
                <a:stretch>
                  <a:fillRect l="-86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A9D28F1D-C27F-92A6-14A7-6C617FBA3ACE}"/>
              </a:ext>
            </a:extLst>
          </p:cNvPr>
          <p:cNvSpPr/>
          <p:nvPr/>
        </p:nvSpPr>
        <p:spPr>
          <a:xfrm>
            <a:off x="377259" y="178920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C0568-218B-449A-4153-D47AD8FA8028}"/>
              </a:ext>
            </a:extLst>
          </p:cNvPr>
          <p:cNvSpPr/>
          <p:nvPr/>
        </p:nvSpPr>
        <p:spPr>
          <a:xfrm>
            <a:off x="271631" y="2339290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300" b="1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300" b="1" dirty="0">
              <a:solidFill>
                <a:srgbClr val="C00000"/>
              </a:solidFill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5F2E1-A013-3989-8440-CF8783A94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394" y="945300"/>
            <a:ext cx="585441" cy="8407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A111D2-F1EF-A807-8329-7675C2B00AA2}"/>
                  </a:ext>
                </a:extLst>
              </p:cNvPr>
              <p:cNvSpPr/>
              <p:nvPr/>
            </p:nvSpPr>
            <p:spPr>
              <a:xfrm>
                <a:off x="1389209" y="2451912"/>
                <a:ext cx="7137400" cy="4411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3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en-US" sz="23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vi-VN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en-US" sz="23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3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3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3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23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300" dirty="0">
                    <a:solidFill>
                      <a:srgbClr val="040404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3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3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3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3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A111D2-F1EF-A807-8329-7675C2B00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09" y="2451912"/>
                <a:ext cx="7137400" cy="4411592"/>
              </a:xfrm>
              <a:prstGeom prst="rect">
                <a:avLst/>
              </a:prstGeom>
              <a:blipFill>
                <a:blip r:embed="rId6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0F9E2F-D935-A231-F8DF-64DCF4CCE667}"/>
              </a:ext>
            </a:extLst>
          </p:cNvPr>
          <p:cNvCxnSpPr/>
          <p:nvPr/>
        </p:nvCxnSpPr>
        <p:spPr>
          <a:xfrm flipH="1">
            <a:off x="4648731" y="3978811"/>
            <a:ext cx="7112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56A37-1172-8C89-263E-BE476F09D5F0}"/>
              </a:ext>
            </a:extLst>
          </p:cNvPr>
          <p:cNvSpPr/>
          <p:nvPr/>
        </p:nvSpPr>
        <p:spPr>
          <a:xfrm>
            <a:off x="5501636" y="3741978"/>
            <a:ext cx="637065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Chuyển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hạng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chứa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ẩn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sang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vế</a:t>
            </a:r>
            <a:endParaRPr lang="en-US" sz="2300" i="1" dirty="0">
              <a:solidFill>
                <a:srgbClr val="04040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8880AD-0D3B-6BD0-B3FF-E4B9008F9A74}"/>
              </a:ext>
            </a:extLst>
          </p:cNvPr>
          <p:cNvCxnSpPr/>
          <p:nvPr/>
        </p:nvCxnSpPr>
        <p:spPr>
          <a:xfrm flipH="1">
            <a:off x="4648731" y="4644630"/>
            <a:ext cx="7112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8B726-8323-9D7B-9F3A-72E11D7E8CA9}"/>
              </a:ext>
            </a:extLst>
          </p:cNvPr>
          <p:cNvSpPr/>
          <p:nvPr/>
        </p:nvSpPr>
        <p:spPr>
          <a:xfrm>
            <a:off x="5501636" y="4407797"/>
            <a:ext cx="546976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Chuyển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hằng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sang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vế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300" i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endParaRPr lang="en-US" sz="2300" i="1" dirty="0">
              <a:solidFill>
                <a:srgbClr val="04040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63">
          <a:extLst>
            <a:ext uri="{FF2B5EF4-FFF2-40B4-BE49-F238E27FC236}">
              <a16:creationId xmlns:a16="http://schemas.microsoft.com/office/drawing/2014/main" id="{C83351C5-0E39-2FB3-24A5-CE6B012C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64422CE-30F7-7DE9-B35D-A914C24B0DC6}"/>
                  </a:ext>
                </a:extLst>
              </p:cNvPr>
              <p:cNvSpPr/>
              <p:nvPr/>
            </p:nvSpPr>
            <p:spPr>
              <a:xfrm>
                <a:off x="1752054" y="1664057"/>
                <a:ext cx="8373022" cy="209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60000"/>
                  </a:lnSpc>
                  <a:defRPr/>
                </a:pPr>
                <a:r>
                  <a:rPr lang="en-US" sz="2400" b="1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xét</a:t>
                </a:r>
                <a:endPara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64422CE-30F7-7DE9-B35D-A914C24B0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54" y="1664057"/>
                <a:ext cx="8373022" cy="2094035"/>
              </a:xfrm>
              <a:prstGeom prst="rect">
                <a:avLst/>
              </a:prstGeom>
              <a:blipFill>
                <a:blip r:embed="rId4"/>
                <a:stretch>
                  <a:fillRect b="-5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E6F5CC3-DFBE-543A-3591-20A0F8B2E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282" y="4162425"/>
            <a:ext cx="1941000" cy="22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>
          <a:extLst>
            <a:ext uri="{FF2B5EF4-FFF2-40B4-BE49-F238E27FC236}">
              <a16:creationId xmlns:a16="http://schemas.microsoft.com/office/drawing/2014/main" id="{9FF08A72-68BE-1DF1-532A-F1BD0108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224397-C897-A802-EB0B-A51E1678E975}"/>
                  </a:ext>
                </a:extLst>
              </p:cNvPr>
              <p:cNvSpPr txBox="1"/>
              <p:nvPr/>
            </p:nvSpPr>
            <p:spPr>
              <a:xfrm>
                <a:off x="1905564" y="1738775"/>
                <a:ext cx="9792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buClr>
                    <a:srgbClr val="000000"/>
                  </a:buClr>
                  <a:defRPr/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Giải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vi-VN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vi-VN" sz="2400" kern="0" dirty="0">
                  <a:solidFill>
                    <a:srgbClr val="040404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224397-C897-A802-EB0B-A51E1678E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564" y="1738775"/>
                <a:ext cx="9792884" cy="461665"/>
              </a:xfrm>
              <a:prstGeom prst="rect">
                <a:avLst/>
              </a:prstGeom>
              <a:blipFill>
                <a:blip r:embed="rId4"/>
                <a:stretch>
                  <a:fillRect l="-996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AC5C2354-ECE9-F5E9-CAEC-E101FFB3CFC4}"/>
              </a:ext>
            </a:extLst>
          </p:cNvPr>
          <p:cNvSpPr/>
          <p:nvPr/>
        </p:nvSpPr>
        <p:spPr>
          <a:xfrm>
            <a:off x="341153" y="1727412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17DEF9-EDE4-AAEC-EFC3-A943EA0DBA76}"/>
              </a:ext>
            </a:extLst>
          </p:cNvPr>
          <p:cNvSpPr/>
          <p:nvPr/>
        </p:nvSpPr>
        <p:spPr>
          <a:xfrm>
            <a:off x="5447892" y="2284844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4C20E4-5302-B720-5833-3CB5228311A1}"/>
                  </a:ext>
                </a:extLst>
              </p:cNvPr>
              <p:cNvSpPr/>
              <p:nvPr/>
            </p:nvSpPr>
            <p:spPr>
              <a:xfrm>
                <a:off x="918797" y="2746509"/>
                <a:ext cx="9898487" cy="389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vi-VN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40404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12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14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4C20E4-5302-B720-5833-3CB522831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97" y="2746509"/>
                <a:ext cx="9898487" cy="3898631"/>
              </a:xfrm>
              <a:prstGeom prst="rect">
                <a:avLst/>
              </a:prstGeom>
              <a:blipFill>
                <a:blip r:embed="rId5"/>
                <a:stretch>
                  <a:fillRect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759BA67-CA2F-4BAC-EFC1-FFC8486ED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6145" y="5109834"/>
            <a:ext cx="1336677" cy="11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78">
          <a:extLst>
            <a:ext uri="{FF2B5EF4-FFF2-40B4-BE49-F238E27FC236}">
              <a16:creationId xmlns:a16="http://schemas.microsoft.com/office/drawing/2014/main" id="{D71560FC-E923-E99F-9FDB-0DAE9EBE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/>
              <p:nvPr/>
            </p:nvSpPr>
            <p:spPr>
              <a:xfrm>
                <a:off x="2575856" y="1580134"/>
                <a:ext cx="9378019" cy="584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Giải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0,7</m:t>
                        </m:r>
                      </m:e>
                    </m:d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  <m:r>
                      <a:rPr lang="en-US" sz="24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856" y="1580134"/>
                <a:ext cx="9378019" cy="584647"/>
              </a:xfrm>
              <a:prstGeom prst="rect">
                <a:avLst/>
              </a:prstGeom>
              <a:blipFill>
                <a:blip r:embed="rId4"/>
                <a:stretch>
                  <a:fillRect l="-104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3BDA777-3568-F72A-2493-351A4FCB37AB}"/>
              </a:ext>
            </a:extLst>
          </p:cNvPr>
          <p:cNvSpPr/>
          <p:nvPr/>
        </p:nvSpPr>
        <p:spPr>
          <a:xfrm>
            <a:off x="350678" y="1698836"/>
            <a:ext cx="2106772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681A1-00D5-8E19-943D-A616E256767F}"/>
              </a:ext>
            </a:extLst>
          </p:cNvPr>
          <p:cNvSpPr/>
          <p:nvPr/>
        </p:nvSpPr>
        <p:spPr>
          <a:xfrm>
            <a:off x="5394605" y="2328053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C00000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/>
              <p:nvPr/>
            </p:nvSpPr>
            <p:spPr>
              <a:xfrm>
                <a:off x="795680" y="2730859"/>
                <a:ext cx="10158070" cy="334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0,7</m:t>
                        </m:r>
                      </m:e>
                    </m:d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2400" i="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1,4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1,2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1,2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1,4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1,6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3,3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1,1</m:t>
                    </m:r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của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1,1</m:t>
                    </m:r>
                  </m:oMath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80" y="2730859"/>
                <a:ext cx="10158070" cy="3344634"/>
              </a:xfrm>
              <a:prstGeom prst="rect">
                <a:avLst/>
              </a:prstGeom>
              <a:blipFill>
                <a:blip r:embed="rId5"/>
                <a:stretch>
                  <a:fillRect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DF65E8B-C22E-8090-1DCD-32371E41E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414" y="4619626"/>
            <a:ext cx="1643481" cy="1893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ADC83-AB25-47AA-39A0-C153D2440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0854" y="5140011"/>
            <a:ext cx="1228870" cy="14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>
          <a:extLst>
            <a:ext uri="{FF2B5EF4-FFF2-40B4-BE49-F238E27FC236}">
              <a16:creationId xmlns:a16="http://schemas.microsoft.com/office/drawing/2014/main" id="{82CD2DDF-88E8-D47C-AB1E-306F3283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89DDE2-DF0C-E529-B239-D65D4447A735}"/>
              </a:ext>
            </a:extLst>
          </p:cNvPr>
          <p:cNvSpPr txBox="1"/>
          <p:nvPr/>
        </p:nvSpPr>
        <p:spPr>
          <a:xfrm>
            <a:off x="1905564" y="1738775"/>
            <a:ext cx="979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400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 chỗ sai trong lời giải sau và giải lại cho đúng:</a:t>
            </a:r>
            <a:endParaRPr lang="vi-VN" sz="2400" dirty="0">
              <a:solidFill>
                <a:srgbClr val="040404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C20EA4A9-8DCC-8BD3-E975-7C397119DEEB}"/>
              </a:ext>
            </a:extLst>
          </p:cNvPr>
          <p:cNvSpPr/>
          <p:nvPr/>
        </p:nvSpPr>
        <p:spPr>
          <a:xfrm>
            <a:off x="341153" y="1727412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E5FEA5-D8D0-8267-7024-0458D1A26FAE}"/>
                  </a:ext>
                </a:extLst>
              </p:cNvPr>
              <p:cNvSpPr/>
              <p:nvPr/>
            </p:nvSpPr>
            <p:spPr>
              <a:xfrm>
                <a:off x="918797" y="2271910"/>
                <a:ext cx="9898487" cy="3124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25</m:t>
                      </m:r>
                      <m:r>
                        <a:rPr lang="en-US" sz="2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                   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25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30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        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vi-VN" sz="24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E5FEA5-D8D0-8267-7024-0458D1A26F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97" y="2271910"/>
                <a:ext cx="9898487" cy="3124702"/>
              </a:xfrm>
              <a:prstGeom prst="rect">
                <a:avLst/>
              </a:prstGeom>
              <a:blipFill>
                <a:blip r:embed="rId4"/>
                <a:stretch>
                  <a:fillRect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46D2302-8FFA-CFA9-2363-6BCA63FF7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145" y="5109834"/>
            <a:ext cx="1336677" cy="11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>
          <a:extLst>
            <a:ext uri="{FF2B5EF4-FFF2-40B4-BE49-F238E27FC236}">
              <a16:creationId xmlns:a16="http://schemas.microsoft.com/office/drawing/2014/main" id="{63E85668-D068-7F74-1549-90C1BFC0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7D9401BC-6EBD-AE8A-4107-146CD53ADC2B}"/>
              </a:ext>
            </a:extLst>
          </p:cNvPr>
          <p:cNvSpPr/>
          <p:nvPr/>
        </p:nvSpPr>
        <p:spPr>
          <a:xfrm>
            <a:off x="341153" y="1727412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49D559-55B9-BEEB-4594-5A76A53D2BD5}"/>
                  </a:ext>
                </a:extLst>
              </p:cNvPr>
              <p:cNvSpPr/>
              <p:nvPr/>
            </p:nvSpPr>
            <p:spPr>
              <a:xfrm>
                <a:off x="341153" y="2078416"/>
                <a:ext cx="11082703" cy="4606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Khi chuyển số hạng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24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 từ vế phải sang vế trái, ta phải đổi dấu số hạng đó. Vì vậy, lời giải trên sai ở bước thứ hai. 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Ta có thể giải lại như sau:</a:t>
                </a: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25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400" i="1" dirty="0">
                  <a:solidFill>
                    <a:srgbClr val="040404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25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30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   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(−3)</m:t>
                      </m:r>
                    </m:oMath>
                  </m:oMathPara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r>
                        <a:rPr lang="vi-VN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40404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−10</m:t>
                      </m:r>
                    </m:oMath>
                  </m:oMathPara>
                </a14:m>
                <a:endParaRPr lang="vi-VN" sz="24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Vậy phương trình có nghiệm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−10</m:t>
                    </m:r>
                  </m:oMath>
                </a14:m>
                <a:r>
                  <a:rPr lang="vi-VN" sz="2400" dirty="0">
                    <a:solidFill>
                      <a:srgbClr val="040404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49D559-55B9-BEEB-4594-5A76A53D2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3" y="2078416"/>
                <a:ext cx="11082703" cy="4606517"/>
              </a:xfrm>
              <a:prstGeom prst="rect">
                <a:avLst/>
              </a:prstGeom>
              <a:blipFill>
                <a:blip r:embed="rId4"/>
                <a:stretch>
                  <a:fillRect l="-880" r="-825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F80082-4F8F-4935-3D80-3ED9A5AA8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5670" y="5319384"/>
            <a:ext cx="1336677" cy="11560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E5672B-86DF-B9C2-C63A-C6D83FB84C05}"/>
              </a:ext>
            </a:extLst>
          </p:cNvPr>
          <p:cNvSpPr/>
          <p:nvPr/>
        </p:nvSpPr>
        <p:spPr>
          <a:xfrm>
            <a:off x="5356640" y="1727412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C00000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7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18802C8-4914-6724-2F43-1FB8AE94E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DF2ADC9-CE36-967D-9C8A-ACBD7322C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54">
          <a:extLst>
            <a:ext uri="{FF2B5EF4-FFF2-40B4-BE49-F238E27FC236}">
              <a16:creationId xmlns:a16="http://schemas.microsoft.com/office/drawing/2014/main" id="{4725CB35-F807-A4EC-D347-05EC852D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DADB22-CB72-8F33-2F61-6AC6FAC735AF}"/>
              </a:ext>
            </a:extLst>
          </p:cNvPr>
          <p:cNvSpPr txBox="1"/>
          <p:nvPr/>
        </p:nvSpPr>
        <p:spPr>
          <a:xfrm>
            <a:off x="1151004" y="1581172"/>
            <a:ext cx="10640945" cy="587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buClr>
                <a:srgbClr val="000000"/>
              </a:buClr>
              <a:defRPr sz="24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65000"/>
              </a:lnSpc>
            </a:pP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Tìm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chỗ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sai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trong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mỗi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lời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sau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và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lại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cho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đúng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:</a:t>
            </a:r>
            <a:endParaRPr lang="en-US" altLang="en-US" sz="2200" dirty="0">
              <a:solidFill>
                <a:srgbClr val="040404"/>
              </a:solidFill>
            </a:endParaRPr>
          </a:p>
        </p:txBody>
      </p:sp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88006FCC-A0C5-FA9F-D3E6-86949B930E8D}"/>
              </a:ext>
            </a:extLst>
          </p:cNvPr>
          <p:cNvSpPr/>
          <p:nvPr/>
        </p:nvSpPr>
        <p:spPr>
          <a:xfrm>
            <a:off x="360203" y="1755987"/>
            <a:ext cx="687548" cy="41571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508DAD-B26B-AF76-DE06-280293B04EFB}"/>
                  </a:ext>
                </a:extLst>
              </p:cNvPr>
              <p:cNvSpPr/>
              <p:nvPr/>
            </p:nvSpPr>
            <p:spPr>
              <a:xfrm>
                <a:off x="-141705" y="2240007"/>
                <a:ext cx="6096000" cy="39857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40404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−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1 3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40404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(−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: (−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508DAD-B26B-AF76-DE06-280293B04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705" y="2240007"/>
                <a:ext cx="6096000" cy="3985706"/>
              </a:xfrm>
              <a:prstGeom prst="rect">
                <a:avLst/>
              </a:prstGeom>
              <a:blipFill>
                <a:blip r:embed="rId4"/>
                <a:stretch>
                  <a:fillRect b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01953151-BBFF-A491-FC4C-C5A5B3434EDF}"/>
              </a:ext>
            </a:extLst>
          </p:cNvPr>
          <p:cNvSpPr/>
          <p:nvPr/>
        </p:nvSpPr>
        <p:spPr>
          <a:xfrm>
            <a:off x="5905083" y="3723696"/>
            <a:ext cx="558800" cy="355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04040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0F81DC-5154-D78E-3C64-B272D5BEF21C}"/>
                  </a:ext>
                </a:extLst>
              </p:cNvPr>
              <p:cNvSpPr/>
              <p:nvPr/>
            </p:nvSpPr>
            <p:spPr>
              <a:xfrm>
                <a:off x="6096000" y="2153577"/>
                <a:ext cx="6096000" cy="50367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40404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−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2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40404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(−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: (−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rgbClr val="040404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rgbClr val="040404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sz="2200" dirty="0">
                  <a:solidFill>
                    <a:srgbClr val="040404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0F81DC-5154-D78E-3C64-B272D5BEF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53577"/>
                <a:ext cx="6096000" cy="5036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D26A7460-9C82-1145-A81E-EE4FA6147FD1}"/>
              </a:ext>
            </a:extLst>
          </p:cNvPr>
          <p:cNvSpPr/>
          <p:nvPr/>
        </p:nvSpPr>
        <p:spPr>
          <a:xfrm>
            <a:off x="2128726" y="2895882"/>
            <a:ext cx="361925" cy="36112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04040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7E91B7-820E-F699-3BB6-43185C87ADDE}"/>
              </a:ext>
            </a:extLst>
          </p:cNvPr>
          <p:cNvSpPr/>
          <p:nvPr/>
        </p:nvSpPr>
        <p:spPr>
          <a:xfrm>
            <a:off x="3718942" y="3901496"/>
            <a:ext cx="339253" cy="3556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2" grpId="0"/>
      <p:bldP spid="6" grpId="0" animBg="1"/>
      <p:bldP spid="7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54">
          <a:extLst>
            <a:ext uri="{FF2B5EF4-FFF2-40B4-BE49-F238E27FC236}">
              <a16:creationId xmlns:a16="http://schemas.microsoft.com/office/drawing/2014/main" id="{C7C1CEC6-F3CF-7901-498F-805049A5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A36C019-A88B-A166-EE11-A110127BD45A}"/>
              </a:ext>
            </a:extLst>
          </p:cNvPr>
          <p:cNvSpPr txBox="1"/>
          <p:nvPr/>
        </p:nvSpPr>
        <p:spPr>
          <a:xfrm>
            <a:off x="1051566" y="1669885"/>
            <a:ext cx="10640945" cy="587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buClr>
                <a:srgbClr val="000000"/>
              </a:buClr>
              <a:defRPr sz="2400" kern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65000"/>
              </a:lnSpc>
            </a:pP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Tìm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chỗ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sai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trong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mỗi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lời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sau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và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giải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lại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 cho </a:t>
            </a:r>
            <a:r>
              <a:rPr lang="es-ES" altLang="en-US" sz="2200" dirty="0" err="1">
                <a:solidFill>
                  <a:srgbClr val="040404"/>
                </a:solidFill>
                <a:ea typeface="Open Sans"/>
              </a:rPr>
              <a:t>đúng</a:t>
            </a:r>
            <a:r>
              <a:rPr lang="es-ES" altLang="en-US" sz="2200" dirty="0">
                <a:solidFill>
                  <a:srgbClr val="040404"/>
                </a:solidFill>
                <a:ea typeface="Open Sans"/>
              </a:rPr>
              <a:t>:</a:t>
            </a:r>
            <a:endParaRPr lang="en-US" altLang="en-US" sz="2200" dirty="0">
              <a:solidFill>
                <a:srgbClr val="040404"/>
              </a:solidFill>
            </a:endParaRPr>
          </a:p>
        </p:txBody>
      </p:sp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2CFC0519-F50B-47E1-81F4-6EC931213D30}"/>
              </a:ext>
            </a:extLst>
          </p:cNvPr>
          <p:cNvSpPr/>
          <p:nvPr/>
        </p:nvSpPr>
        <p:spPr>
          <a:xfrm>
            <a:off x="360203" y="1755987"/>
            <a:ext cx="687548" cy="41571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02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0C2855C-413B-27B7-EA05-D9492087387B}"/>
              </a:ext>
            </a:extLst>
          </p:cNvPr>
          <p:cNvSpPr/>
          <p:nvPr/>
        </p:nvSpPr>
        <p:spPr>
          <a:xfrm>
            <a:off x="6096000" y="3708124"/>
            <a:ext cx="558800" cy="355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040404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478660-4306-F47E-E95A-2CDF6F9D872B}"/>
              </a:ext>
            </a:extLst>
          </p:cNvPr>
          <p:cNvSpPr/>
          <p:nvPr/>
        </p:nvSpPr>
        <p:spPr>
          <a:xfrm>
            <a:off x="3993583" y="3708124"/>
            <a:ext cx="361925" cy="36112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04040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5DDD87-1EEC-3DF7-022B-C4C8636FADAB}"/>
                  </a:ext>
                </a:extLst>
              </p:cNvPr>
              <p:cNvSpPr/>
              <p:nvPr/>
            </p:nvSpPr>
            <p:spPr>
              <a:xfrm>
                <a:off x="558800" y="2232658"/>
                <a:ext cx="5822852" cy="450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22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4040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18 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ctrlPr>
                          <a:rPr lang="en-US" sz="2200" i="1" smtClean="0">
                            <a:solidFill>
                              <a:srgbClr val="04040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4040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rgbClr val="040404"/>
                            </a:solidFill>
                            <a:effectLst/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=−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5DDD87-1EEC-3DF7-022B-C4C8636FA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2232658"/>
                <a:ext cx="5822852" cy="4507709"/>
              </a:xfrm>
              <a:prstGeom prst="rect">
                <a:avLst/>
              </a:prstGeom>
              <a:blipFill>
                <a:blip r:embed="rId4"/>
                <a:stretch>
                  <a:fillRect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98ADD15-9303-58DE-D735-7C01EA6442D7}"/>
                  </a:ext>
                </a:extLst>
              </p:cNvPr>
              <p:cNvSpPr/>
              <p:nvPr/>
            </p:nvSpPr>
            <p:spPr>
              <a:xfrm>
                <a:off x="6634445" y="2207512"/>
                <a:ext cx="5557555" cy="450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40404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22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4040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2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rgbClr val="04040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200" dirty="0">
                    <a:solidFill>
                      <a:srgbClr val="040404"/>
                    </a:solidFill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40404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40404"/>
                        </a:solidFill>
                        <a:effectLst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98ADD15-9303-58DE-D735-7C01EA644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45" y="2207512"/>
                <a:ext cx="5557555" cy="4507709"/>
              </a:xfrm>
              <a:prstGeom prst="rect">
                <a:avLst/>
              </a:prstGeom>
              <a:blipFill>
                <a:blip r:embed="rId5"/>
                <a:stretch>
                  <a:fillRect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6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6" grpId="0" animBg="1"/>
      <p:bldP spid="8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63B5983-66FC-D91F-B4B4-9E15F2EE7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72497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439763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545117" y="3726539"/>
            <a:ext cx="3937787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phần tiếp theo của bài học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Like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fanpage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Hoc10 -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-25400"/>
            <a:ext cx="12242800" cy="688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286086" y="3779837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86" y="3779837"/>
                <a:ext cx="3929090" cy="963736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286086" y="5436948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86" y="5436948"/>
                <a:ext cx="3929090" cy="963736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/>
              <p:cNvSpPr/>
              <p:nvPr/>
            </p:nvSpPr>
            <p:spPr>
              <a:xfrm>
                <a:off x="7188602" y="3802281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93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933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02" y="3802281"/>
                <a:ext cx="3929090" cy="963736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/>
              <p:cNvSpPr/>
              <p:nvPr/>
            </p:nvSpPr>
            <p:spPr>
              <a:xfrm>
                <a:off x="7188602" y="5342587"/>
                <a:ext cx="3929090" cy="963736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2933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fr-FR" sz="293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02" y="5342587"/>
                <a:ext cx="3929090" cy="963736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1391434" y="2100396"/>
            <a:ext cx="2930931" cy="87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0400" y="2536348"/>
            <a:ext cx="2714644" cy="871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25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8322" y="2582224"/>
            <a:ext cx="1047549" cy="1047549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3444" y="2292248"/>
            <a:ext cx="1085356" cy="108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91" y="3771485"/>
            <a:ext cx="745875" cy="10253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517" y="5342587"/>
            <a:ext cx="745875" cy="10253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7109" y="3771485"/>
            <a:ext cx="745875" cy="1025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3337" y="5342587"/>
            <a:ext cx="745875" cy="10253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7692" y="6273800"/>
            <a:ext cx="875694" cy="469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232611" y="260354"/>
                <a:ext cx="11734800" cy="135391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20321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</a:t>
                </a:r>
                <a:r>
                  <a:rPr kumimoji="0" lang="fr-FR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0" lang="fr-FR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0" lang="fr-FR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1" y="260354"/>
                <a:ext cx="11734800" cy="135391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E39923D-8A72-CDF7-860C-14A9D6F85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C3FA8AB-866D-877F-AC83-A17D170DBBB0}"/>
              </a:ext>
            </a:extLst>
          </p:cNvPr>
          <p:cNvSpPr txBox="1"/>
          <p:nvPr/>
        </p:nvSpPr>
        <p:spPr>
          <a:xfrm>
            <a:off x="2717973" y="1885004"/>
            <a:ext cx="6266773" cy="50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6FDB35-F78D-9A72-0362-BD2490588471}"/>
              </a:ext>
            </a:extLst>
          </p:cNvPr>
          <p:cNvGrpSpPr/>
          <p:nvPr/>
        </p:nvGrpSpPr>
        <p:grpSpPr>
          <a:xfrm>
            <a:off x="2206625" y="2838415"/>
            <a:ext cx="9717274" cy="880461"/>
            <a:chOff x="1962939" y="3959166"/>
            <a:chExt cx="14575911" cy="132069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3C7447D-78B6-B222-5480-744891E733C8}"/>
                </a:ext>
              </a:extLst>
            </p:cNvPr>
            <p:cNvSpPr txBox="1"/>
            <p:nvPr/>
          </p:nvSpPr>
          <p:spPr>
            <a:xfrm>
              <a:off x="3962400" y="4351583"/>
              <a:ext cx="12576450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Mở đầu về phương trình một ẩn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C2AB1F-5EA4-60F7-EB5C-1CB575D7D448}"/>
                </a:ext>
              </a:extLst>
            </p:cNvPr>
            <p:cNvGrpSpPr/>
            <p:nvPr/>
          </p:nvGrpSpPr>
          <p:grpSpPr>
            <a:xfrm>
              <a:off x="1962939" y="3959166"/>
              <a:ext cx="1373820" cy="1320692"/>
              <a:chOff x="1962939" y="3959166"/>
              <a:chExt cx="1373820" cy="1320692"/>
            </a:xfrm>
          </p:grpSpPr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5A93ED67-4BC1-C3A0-84FB-E2F279E5C64E}"/>
                  </a:ext>
                </a:extLst>
              </p:cNvPr>
              <p:cNvGrpSpPr/>
              <p:nvPr/>
            </p:nvGrpSpPr>
            <p:grpSpPr>
              <a:xfrm>
                <a:off x="1962939" y="3959166"/>
                <a:ext cx="1373820" cy="1320692"/>
                <a:chOff x="0" y="0"/>
                <a:chExt cx="812800" cy="812800"/>
              </a:xfrm>
            </p:grpSpPr>
            <p:sp>
              <p:nvSpPr>
                <p:cNvPr id="14" name="Freeform 8">
                  <a:extLst>
                    <a:ext uri="{FF2B5EF4-FFF2-40B4-BE49-F238E27FC236}">
                      <a16:creationId xmlns:a16="http://schemas.microsoft.com/office/drawing/2014/main" id="{A18C7581-860D-5D77-6288-B3E775C19E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15" name="TextBox 9">
                  <a:extLst>
                    <a:ext uri="{FF2B5EF4-FFF2-40B4-BE49-F238E27FC236}">
                      <a16:creationId xmlns:a16="http://schemas.microsoft.com/office/drawing/2014/main" id="{EC6CDC01-6B9C-4CC7-F0E1-3A3A4756375B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D19F48F4-4102-7E0A-1BD1-97B71D751308}"/>
                  </a:ext>
                </a:extLst>
              </p:cNvPr>
              <p:cNvSpPr txBox="1"/>
              <p:nvPr/>
            </p:nvSpPr>
            <p:spPr>
              <a:xfrm>
                <a:off x="1978982" y="4370858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B17EEB-B130-8D71-89EF-9A72CE117888}"/>
              </a:ext>
            </a:extLst>
          </p:cNvPr>
          <p:cNvGrpSpPr/>
          <p:nvPr/>
        </p:nvGrpSpPr>
        <p:grpSpPr>
          <a:xfrm>
            <a:off x="2254847" y="4106476"/>
            <a:ext cx="9704478" cy="880461"/>
            <a:chOff x="1961226" y="6140471"/>
            <a:chExt cx="14556717" cy="1320692"/>
          </a:xfrm>
        </p:grpSpPr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198CECA2-DAD6-42AE-1487-4AFD5453FC9B}"/>
                </a:ext>
              </a:extLst>
            </p:cNvPr>
            <p:cNvSpPr txBox="1"/>
            <p:nvPr/>
          </p:nvSpPr>
          <p:spPr>
            <a:xfrm>
              <a:off x="3941493" y="6545968"/>
              <a:ext cx="12576450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 trình bậc nhất một ẩn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A20F2E-C1BA-B237-1584-09B965E2138F}"/>
                </a:ext>
              </a:extLst>
            </p:cNvPr>
            <p:cNvGrpSpPr/>
            <p:nvPr/>
          </p:nvGrpSpPr>
          <p:grpSpPr>
            <a:xfrm>
              <a:off x="1961226" y="6140471"/>
              <a:ext cx="1373820" cy="1320692"/>
              <a:chOff x="1982133" y="3946086"/>
              <a:chExt cx="1373820" cy="1320692"/>
            </a:xfrm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05BC90E7-1A8C-FF67-0B50-5A3764D57D1F}"/>
                  </a:ext>
                </a:extLst>
              </p:cNvPr>
              <p:cNvGrpSpPr/>
              <p:nvPr/>
            </p:nvGrpSpPr>
            <p:grpSpPr>
              <a:xfrm>
                <a:off x="1982133" y="3946086"/>
                <a:ext cx="1373820" cy="1320692"/>
                <a:chOff x="11356" y="-8050"/>
                <a:chExt cx="812800" cy="812800"/>
              </a:xfrm>
            </p:grpSpPr>
            <p:sp>
              <p:nvSpPr>
                <p:cNvPr id="21" name="Freeform 8">
                  <a:extLst>
                    <a:ext uri="{FF2B5EF4-FFF2-40B4-BE49-F238E27FC236}">
                      <a16:creationId xmlns:a16="http://schemas.microsoft.com/office/drawing/2014/main" id="{39277BD5-AD37-4BAD-1F10-712FC422F39C}"/>
                    </a:ext>
                  </a:extLst>
                </p:cNvPr>
                <p:cNvSpPr/>
                <p:nvPr/>
              </p:nvSpPr>
              <p:spPr>
                <a:xfrm>
                  <a:off x="11356" y="-805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23" name="TextBox 9">
                  <a:extLst>
                    <a:ext uri="{FF2B5EF4-FFF2-40B4-BE49-F238E27FC236}">
                      <a16:creationId xmlns:a16="http://schemas.microsoft.com/office/drawing/2014/main" id="{78D397AF-02F2-5DC8-EC4C-2E151E8BBBA3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3B5D039E-8618-EDCF-806E-2895169A96B9}"/>
                  </a:ext>
                </a:extLst>
              </p:cNvPr>
              <p:cNvSpPr txBox="1"/>
              <p:nvPr/>
            </p:nvSpPr>
            <p:spPr>
              <a:xfrm>
                <a:off x="2009210" y="4369610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II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8019490-321B-D568-AC13-0A75B32E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977" y="4829175"/>
            <a:ext cx="2104555" cy="17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2D253-A75C-FE73-395B-51EC0AC1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AEF66C85-0881-4482-A73B-DA90C5837800}"/>
              </a:ext>
            </a:extLst>
          </p:cNvPr>
          <p:cNvSpPr txBox="1">
            <a:spLocks/>
          </p:cNvSpPr>
          <p:nvPr/>
        </p:nvSpPr>
        <p:spPr>
          <a:xfrm>
            <a:off x="1825764" y="2709616"/>
            <a:ext cx="8070711" cy="94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II. PHƯƠNG TRÌNH </a:t>
            </a:r>
          </a:p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BẬC NHẤT MỘT ẨN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C4A504-9B19-F37E-58A2-0F37F88FB2DE}"/>
              </a:ext>
            </a:extLst>
          </p:cNvPr>
          <p:cNvGrpSpPr/>
          <p:nvPr/>
        </p:nvGrpSpPr>
        <p:grpSpPr>
          <a:xfrm>
            <a:off x="369054" y="4091750"/>
            <a:ext cx="1758551" cy="2191495"/>
            <a:chOff x="113022" y="4548950"/>
            <a:chExt cx="1758551" cy="2191495"/>
          </a:xfrm>
        </p:grpSpPr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5DEAF095-B815-663D-E8E8-2366B189E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7456477" flipH="1">
              <a:off x="620735" y="5489607"/>
              <a:ext cx="1454463" cy="1047213"/>
            </a:xfrm>
            <a:prstGeom prst="rect">
              <a:avLst/>
            </a:prstGeom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FE79A128-0B1F-DDE8-14A9-989696D5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577561">
              <a:off x="402835" y="5454033"/>
              <a:ext cx="1179922" cy="1252813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A776398-3378-DA3C-C5C7-F7AA4C9B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3022" y="5560243"/>
              <a:ext cx="1203763" cy="829502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A3CD947-3103-1F8D-F8C1-371FCD9E3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477480">
              <a:off x="619075" y="4548950"/>
              <a:ext cx="1040695" cy="2119935"/>
            </a:xfrm>
            <a:prstGeom prst="rect">
              <a:avLst/>
            </a:prstGeom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26E484C4-93DE-5801-4CEA-A2018EBE2E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55048" y="3546194"/>
            <a:ext cx="1285848" cy="2996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98A02-44D2-87A7-D914-65937ACAD0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5191" y="5254625"/>
            <a:ext cx="4282190" cy="10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>
          <a:extLst>
            <a:ext uri="{FF2B5EF4-FFF2-40B4-BE49-F238E27FC236}">
              <a16:creationId xmlns:a16="http://schemas.microsoft.com/office/drawing/2014/main" id="{8CB5B76F-84FE-2789-5D4D-1C754219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BE2DA8-EECB-9FA3-90F0-3428FC92E448}"/>
              </a:ext>
            </a:extLst>
          </p:cNvPr>
          <p:cNvSpPr/>
          <p:nvPr/>
        </p:nvSpPr>
        <p:spPr>
          <a:xfrm>
            <a:off x="1328884" y="2328958"/>
            <a:ext cx="9999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600"/>
              </a:spcAft>
              <a:buClr>
                <a:srgbClr val="000000"/>
              </a:buClr>
              <a:defRPr/>
            </a:pPr>
            <a:r>
              <a:rPr lang="vi-VN" sz="2400" b="1" dirty="0">
                <a:solidFill>
                  <a:srgbClr val="040404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Nêu quy tắc chuyển vế trong một đẳng thức số.</a:t>
            </a:r>
            <a:endParaRPr lang="en-US" sz="2400" b="1" dirty="0">
              <a:solidFill>
                <a:srgbClr val="040404"/>
              </a:solidFill>
              <a:latin typeface="UTM Avo" panose="02040603050506020204" pitchFamily="18" charset="0"/>
              <a:ea typeface="Dotum" panose="020B0600000101010101" pitchFamily="34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9D70E6DD-749F-A4FD-9158-8E2E09EC7B44}"/>
              </a:ext>
            </a:extLst>
          </p:cNvPr>
          <p:cNvSpPr/>
          <p:nvPr/>
        </p:nvSpPr>
        <p:spPr>
          <a:xfrm>
            <a:off x="377259" y="232260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368FE-8772-06F6-31C6-26F2865E97EF}"/>
              </a:ext>
            </a:extLst>
          </p:cNvPr>
          <p:cNvSpPr/>
          <p:nvPr/>
        </p:nvSpPr>
        <p:spPr>
          <a:xfrm>
            <a:off x="5255706" y="2896619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400" b="1" dirty="0" err="1">
                <a:solidFill>
                  <a:srgbClr val="040404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040404"/>
              </a:solidFill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4F3C6-01AD-15F0-648B-08BD678053C6}"/>
              </a:ext>
            </a:extLst>
          </p:cNvPr>
          <p:cNvSpPr/>
          <p:nvPr/>
        </p:nvSpPr>
        <p:spPr>
          <a:xfrm>
            <a:off x="1775213" y="3464280"/>
            <a:ext cx="8236974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40404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E4E995-C40C-9460-6B3E-FFA599291C44}"/>
              </a:ext>
            </a:extLst>
          </p:cNvPr>
          <p:cNvSpPr/>
          <p:nvPr/>
        </p:nvSpPr>
        <p:spPr>
          <a:xfrm>
            <a:off x="310619" y="1580465"/>
            <a:ext cx="2133918" cy="602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400" b="1" dirty="0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Cách </a:t>
            </a:r>
            <a:r>
              <a:rPr lang="en-US" sz="2400" b="1" dirty="0" err="1">
                <a:solidFill>
                  <a:srgbClr val="04040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40404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CD150-EF96-B840-A89F-855B521B7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976" y="4619626"/>
            <a:ext cx="1643481" cy="1893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55B14C-AADA-9B61-258C-354A5C4D1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6" y="5105401"/>
            <a:ext cx="1235403" cy="13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05165" y="1682105"/>
                <a:ext cx="11155217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en-US" sz="24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X</a:t>
                </a:r>
                <a:r>
                  <a:rPr lang="vi-VN" sz="24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ét đẳng thức số: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– 4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 – 10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giá trị mỗi vế của đẳng thức đó khi nhân cả hai vế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kern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400" kern="0" dirty="0">
                    <a:solidFill>
                      <a:srgbClr val="040404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so sánh hai giá trị nhận được.</a:t>
                </a:r>
                <a:endParaRPr lang="en-US" sz="2400" kern="0" dirty="0">
                  <a:solidFill>
                    <a:srgbClr val="040404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5" y="1682105"/>
                <a:ext cx="11155217" cy="1128642"/>
              </a:xfrm>
              <a:prstGeom prst="rect">
                <a:avLst/>
              </a:prstGeom>
              <a:blipFill>
                <a:blip r:embed="rId4"/>
                <a:stretch>
                  <a:fillRect l="-820" r="-874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1069508C-125F-D6F0-DE6C-C8D4392238C2}"/>
              </a:ext>
            </a:extLst>
          </p:cNvPr>
          <p:cNvSpPr/>
          <p:nvPr/>
        </p:nvSpPr>
        <p:spPr>
          <a:xfrm>
            <a:off x="377259" y="178920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498A19-B9F4-029A-DB0B-8B494803E050}"/>
              </a:ext>
            </a:extLst>
          </p:cNvPr>
          <p:cNvSpPr/>
          <p:nvPr/>
        </p:nvSpPr>
        <p:spPr>
          <a:xfrm>
            <a:off x="405165" y="3018030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400" b="1" dirty="0" err="1">
                <a:solidFill>
                  <a:srgbClr val="040404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040404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0469CB-1F62-0E0E-43BC-427347460B77}"/>
                  </a:ext>
                </a:extLst>
              </p:cNvPr>
              <p:cNvSpPr/>
              <p:nvPr/>
            </p:nvSpPr>
            <p:spPr>
              <a:xfrm>
                <a:off x="497635" y="3429000"/>
                <a:ext cx="6846871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40404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040404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0469CB-1F62-0E0E-43BC-427347460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35" y="3429000"/>
                <a:ext cx="6846871" cy="1887824"/>
              </a:xfrm>
              <a:prstGeom prst="rect">
                <a:avLst/>
              </a:prstGeom>
              <a:blipFill>
                <a:blip r:embed="rId5"/>
                <a:stretch>
                  <a:fillRect l="-1247" b="-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989752F-B1E3-4E02-F0FD-A08869636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394" y="945300"/>
            <a:ext cx="585441" cy="840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E0DA1-2C07-57DF-4598-2139B1351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800" y="3835401"/>
            <a:ext cx="1499469" cy="215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63">
          <a:extLst>
            <a:ext uri="{FF2B5EF4-FFF2-40B4-BE49-F238E27FC236}">
              <a16:creationId xmlns:a16="http://schemas.microsoft.com/office/drawing/2014/main" id="{DCED1790-BAD0-E9C4-5198-4B0E5041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94CE5A-45DD-2F6C-978B-B882BDF913D0}"/>
                  </a:ext>
                </a:extLst>
              </p:cNvPr>
              <p:cNvSpPr/>
              <p:nvPr/>
            </p:nvSpPr>
            <p:spPr>
              <a:xfrm>
                <a:off x="294728" y="1587857"/>
                <a:ext cx="11621047" cy="3324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Chú ý: </a:t>
                </a: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0.</a:t>
                </a: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40404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cũng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chính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chia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2. Do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quy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tắc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còn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phát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solidFill>
                      <a:srgbClr val="040404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Trong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một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phương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trình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thể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chia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cả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cùng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một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số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khác</a:t>
                </a:r>
                <a:r>
                  <a:rPr lang="en-US" sz="2400" i="1" dirty="0">
                    <a:solidFill>
                      <a:srgbClr val="C00000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0.</a:t>
                </a:r>
                <a:endParaRPr lang="en-US" sz="2400" dirty="0">
                  <a:solidFill>
                    <a:srgbClr val="C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94CE5A-45DD-2F6C-978B-B882BDF91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8" y="1587857"/>
                <a:ext cx="11621047" cy="3324372"/>
              </a:xfrm>
              <a:prstGeom prst="rect">
                <a:avLst/>
              </a:prstGeom>
              <a:blipFill>
                <a:blip r:embed="rId4"/>
                <a:stretch>
                  <a:fillRect l="-787" r="-787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4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967</TotalTime>
  <Words>1383</Words>
  <Application>Microsoft Office PowerPoint</Application>
  <PresentationFormat>Widescreen</PresentationFormat>
  <Paragraphs>171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Open Sans</vt:lpstr>
      <vt:lpstr>Times New Roman</vt:lpstr>
      <vt:lpstr>Calibri Light</vt:lpstr>
      <vt:lpstr>Nunito Light</vt:lpstr>
      <vt:lpstr>Cambria Math</vt:lpstr>
      <vt:lpstr>Roboto Condensed Light</vt:lpstr>
      <vt:lpstr>Dotum</vt:lpstr>
      <vt:lpstr>Chewy</vt:lpstr>
      <vt:lpstr>UTM Avo</vt:lpstr>
      <vt:lpstr>Calibri</vt:lpstr>
      <vt:lpstr>Hind</vt:lpstr>
      <vt:lpstr>Office Theme</vt:lpstr>
      <vt:lpstr>1_Office Theme</vt:lpstr>
      <vt:lpstr>4_Office Theme</vt:lpstr>
      <vt:lpstr>Geography Subject for Elementary: Europe Continent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62</cp:revision>
  <dcterms:created xsi:type="dcterms:W3CDTF">2023-11-28T09:31:40Z</dcterms:created>
  <dcterms:modified xsi:type="dcterms:W3CDTF">2024-02-22T02:57:25Z</dcterms:modified>
  <cp:category>9Slide.vn</cp:category>
</cp:coreProperties>
</file>